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5.xml.rels" ContentType="application/vnd.openxmlformats-package.relationships+xml"/>
  <Override PartName="/ppt/notesSlides/notesSlide5.xml" ContentType="application/vnd.openxmlformats-officedocument.presentationml.notesSlide+xml"/>
  <Override PartName="/ppt/_rels/presentation.xml.rels" ContentType="application/vnd.openxmlformats-package.relationships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103.png" ContentType="image/png"/>
  <Override PartName="/ppt/media/image102.png" ContentType="image/png"/>
  <Override PartName="/ppt/media/image101.png" ContentType="image/png"/>
  <Override PartName="/ppt/media/image99.png" ContentType="image/png"/>
  <Override PartName="/ppt/media/image98.png" ContentType="image/png"/>
  <Override PartName="/ppt/media/image1.jpeg" ContentType="image/jpeg"/>
  <Override PartName="/ppt/media/image97.png" ContentType="image/png"/>
  <Override PartName="/ppt/media/image29.png" ContentType="image/png"/>
  <Override PartName="/ppt/media/image96.png" ContentType="image/png"/>
  <Override PartName="/ppt/media/image28.png" ContentType="image/png"/>
  <Override PartName="/ppt/media/image95.png" ContentType="image/png"/>
  <Override PartName="/ppt/media/image27.png" ContentType="image/png"/>
  <Override PartName="/ppt/media/image89.png" ContentType="image/png"/>
  <Override PartName="/ppt/media/image88.png" ContentType="image/png"/>
  <Override PartName="/ppt/media/image87.png" ContentType="image/png"/>
  <Override PartName="/ppt/media/image19.png" ContentType="image/png"/>
  <Override PartName="/ppt/media/image79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38.png" ContentType="image/png"/>
  <Override PartName="/ppt/media/image39.png" ContentType="image/png"/>
  <Override PartName="/ppt/media/image127.png" ContentType="image/png"/>
  <Override PartName="/ppt/media/image8.png" ContentType="image/png"/>
  <Override PartName="/ppt/media/image30.png" ContentType="image/png"/>
  <Override PartName="/ppt/media/image32.png" ContentType="image/png"/>
  <Override PartName="/ppt/media/image129.png" ContentType="image/png"/>
  <Override PartName="/ppt/media/image43.png" ContentType="image/png"/>
  <Override PartName="/ppt/media/image50.png" ContentType="image/png"/>
  <Override PartName="/ppt/media/image147.png" ContentType="image/png"/>
  <Override PartName="/ppt/media/image51.png" ContentType="image/png"/>
  <Override PartName="/ppt/media/image148.png" ContentType="image/png"/>
  <Override PartName="/ppt/media/image52.png" ContentType="image/png"/>
  <Override PartName="/ppt/media/image149.png" ContentType="image/png"/>
  <Override PartName="/ppt/media/image53.png" ContentType="image/png"/>
  <Override PartName="/ppt/media/image128.png" ContentType="image/png"/>
  <Override PartName="/ppt/media/image9.png" ContentType="image/png"/>
  <Override PartName="/ppt/media/image31.png" ContentType="image/png"/>
  <Override PartName="/ppt/media/image2.jpeg" ContentType="image/jpeg"/>
  <Override PartName="/ppt/media/image44.png" ContentType="image/png"/>
  <Override PartName="/ppt/media/image130.png" ContentType="image/png"/>
  <Override PartName="/ppt/media/image45.png" ContentType="image/png"/>
  <Override PartName="/ppt/media/image131.png" ContentType="image/png"/>
  <Override PartName="/ppt/media/image150.png" ContentType="image/png"/>
  <Override PartName="/ppt/media/image154.png" ContentType="image/png"/>
  <Override PartName="/ppt/media/image109.png" ContentType="image/png"/>
  <Override PartName="/ppt/media/image151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40.png" ContentType="image/png"/>
  <Override PartName="/ppt/media/image137.png" ContentType="image/png"/>
  <Override PartName="/ppt/media/image163.png" ContentType="image/png"/>
  <Override PartName="/ppt/media/image152.png" ContentType="image/png"/>
  <Override PartName="/ppt/media/image41.png" ContentType="image/png"/>
  <Override PartName="/ppt/media/image138.png" ContentType="image/png"/>
  <Override PartName="/ppt/media/image164.png" ContentType="image/png"/>
  <Override PartName="/ppt/media/image153.png" ContentType="image/png"/>
  <Override PartName="/ppt/media/image42.png" ContentType="image/png"/>
  <Override PartName="/ppt/media/image139.png" ContentType="image/png"/>
  <Override PartName="/ppt/media/image165.png" ContentType="image/png"/>
  <Override PartName="/ppt/media/image146.png" ContentType="image/png"/>
  <Override PartName="/ppt/media/image145.png" ContentType="image/png"/>
  <Override PartName="/ppt/media/image144.png" ContentType="image/png"/>
  <Override PartName="/ppt/media/image143.png" ContentType="image/png"/>
  <Override PartName="/ppt/media/image56.png" ContentType="image/png"/>
  <Override PartName="/ppt/media/image142.png" ContentType="image/png"/>
  <Override PartName="/ppt/media/image55.png" ContentType="image/png"/>
  <Override PartName="/ppt/media/image141.png" ContentType="image/png"/>
  <Override PartName="/ppt/media/image54.png" ContentType="image/png"/>
  <Override PartName="/ppt/media/image140.png" ContentType="image/png"/>
  <Override PartName="/ppt/media/image100.png" ContentType="image/png"/>
  <Override PartName="/ppt/media/image49.png" ContentType="image/png"/>
  <Override PartName="/ppt/media/image136.png" ContentType="image/png"/>
  <Override PartName="/ppt/media/image135.png" ContentType="image/png"/>
  <Override PartName="/ppt/media/image134.png" ContentType="image/png"/>
  <Override PartName="/ppt/media/image133.png" ContentType="image/png"/>
  <Override PartName="/ppt/media/image46.png" ContentType="image/png"/>
  <Override PartName="/ppt/media/image132.png" ContentType="image/png"/>
  <Override PartName="/ppt/media/image37.png" ContentType="image/png"/>
  <Override PartName="/ppt/media/image62.png" ContentType="image/png"/>
  <Override PartName="/ppt/media/image159.png" ContentType="image/png"/>
  <Override PartName="/ppt/media/image7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1.png" ContentType="image/png"/>
  <Override PartName="/ppt/media/image158.png" ContentType="image/png"/>
  <Override PartName="/ppt/media/image6.png" ContentType="image/png"/>
  <Override PartName="/ppt/media/image86.png" ContentType="image/png"/>
  <Override PartName="/ppt/media/image18.png" ContentType="image/png"/>
  <Override PartName="/ppt/media/image34.png" ContentType="image/png"/>
  <Override PartName="/ppt/media/image156.png" ContentType="image/png"/>
  <Override PartName="/ppt/media/image4.png" ContentType="image/png"/>
  <Override PartName="/ppt/media/image84.png" ContentType="image/png"/>
  <Override PartName="/ppt/media/image16.png" ContentType="image/png"/>
  <Override PartName="/ppt/media/image81.png" ContentType="image/png"/>
  <Override PartName="/ppt/media/image13.png" ContentType="image/png"/>
  <Override PartName="/ppt/media/image33.png" ContentType="image/png"/>
  <Override PartName="/ppt/media/image155.png" ContentType="image/png"/>
  <Override PartName="/ppt/media/image3.png" ContentType="image/png"/>
  <Override PartName="/ppt/media/image83.png" ContentType="image/png"/>
  <Override PartName="/ppt/media/image15.png" ContentType="image/png"/>
  <Override PartName="/ppt/media/image12.png" ContentType="image/png"/>
  <Override PartName="/ppt/media/image80.png" ContentType="image/png"/>
  <Override PartName="/ppt/media/image94.png" ContentType="image/png"/>
  <Override PartName="/ppt/media/image26.png" ContentType="image/png"/>
  <Override PartName="/ppt/media/image47.png" ContentType="image/png"/>
  <Override PartName="/ppt/media/image21.png" ContentType="image/png"/>
  <Override PartName="/ppt/media/image118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60.png" ContentType="image/png"/>
  <Override PartName="/ppt/media/image157.png" ContentType="image/png"/>
  <Override PartName="/ppt/media/image5.png" ContentType="image/png"/>
  <Override PartName="/ppt/media/image85.png" ContentType="image/png"/>
  <Override PartName="/ppt/media/image17.png" ContentType="image/png"/>
  <Override PartName="/ppt/media/image82.png" ContentType="image/png"/>
  <Override PartName="/ppt/media/image14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59.png" ContentType="image/png"/>
  <Override PartName="/ppt/media/image110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92.png" ContentType="image/png"/>
  <Override PartName="/ppt/media/image24.png" ContentType="image/png"/>
  <Override PartName="/ppt/media/image93.png" ContentType="image/png"/>
  <Override PartName="/ppt/media/image25.png" ContentType="image/png"/>
  <Override PartName="/ppt/media/image22.png" ContentType="image/png"/>
  <Override PartName="/ppt/media/image90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media/image71.png" ContentType="image/png"/>
  <Override PartName="/ppt/media/image72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2400" spc="-1" strike="noStrike">
                <a:solidFill>
                  <a:srgbClr val="000000"/>
                </a:solidFill>
                <a:latin typeface="Times New Roman"/>
              </a:rPr>
              <a:t>Clique para mover o slide</a:t>
            </a:r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Clique para editar o formato de notas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&lt;cabeçalho&gt;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&lt;data/hora&gt;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&lt;rodapé&gt;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0F6A4D1-7F06-413C-82AC-8365B5BC153F}" type="slidenum">
              <a:rPr b="0" lang="en-US" sz="1400" spc="-1" strike="noStrike">
                <a:latin typeface="Times New Roman"/>
              </a:rPr>
              <a:t>&lt;número&gt;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pt-BR" sz="1800" spc="-1" strike="noStrike">
                <a:latin typeface="Times New Roman"/>
              </a:rPr>
              <a:t>Mancais de rolamento não requerem eixos endurecidos.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pt-BR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EAD810A-846A-4281-BB71-1A91AF543529}" type="slidenum">
              <a:rPr b="0" lang="pt-BR" sz="1200" spc="-1" strike="noStrike">
                <a:latin typeface="Times New Roman"/>
              </a:rPr>
              <a:t>&lt;número&gt;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9437D1D-86F9-4950-945A-B9748B1B4E1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A7C7DF9-4326-4F54-8021-53A3C9E2556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78ECCB1-E30F-4FDA-BDDC-F8EDD235B3D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967905-0D32-4573-ADE2-E8AA9709828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0D38498-10E2-4FDB-A5F7-A66AEEB4AB9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C179C72-46F1-4580-8C61-0D887C8B59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297E2B8-7B96-4EFF-87E7-06955402C3B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F8E9C0B-ACBF-42BC-97E5-D936864DDDF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A57C678-5050-4AF9-95D4-2940F6A1F34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84CEA8B-881D-439B-986C-B57DED06635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D95AA0F-B80E-4FFE-B275-32E76F2FD45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7AA5425-E617-45A9-BAF2-A2EA1742E1C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3593836-9FB9-4C65-A064-F10230F33B1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0EBD25D-A3A8-45E2-A12F-F90DB89567A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9CF136E-87D1-4CD6-91D5-72C00C53B39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7C5619A-E5EE-46EC-986A-082D6C5E5BA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51AADE6-08EA-4FFA-9B65-58865CE71D3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F361F4F-ECD8-4AD4-84EC-0FA3098E37D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08FFA7-406F-4846-80A5-2B73DDDB7FF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D992CC5-43D8-4482-ACE7-4009D9E959B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4E8F075-A62C-4298-877F-5F49B48B972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584F89C-7FD0-476D-AD25-3B6800C350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747C8B-F24B-4E0E-A633-3EAFAD65FEB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BC56671-E036-4150-A474-B52AC4895A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b="0" lang="pt-BR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Clique para editar o texto mestre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Segundo nível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Terceiro nível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Quarto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Quinto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pt-BR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8b8b8b"/>
                </a:solidFill>
                <a:latin typeface="Times New Roman"/>
              </a:rPr>
              <a:t>&lt;data/hora&gt;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&lt;rodapé&gt;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pt-BR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4B926C9-E3C2-47B3-B48A-BE4C35C1F307}" type="slidenum">
              <a:rPr b="0" lang="pt-BR" sz="1200" spc="-1" strike="noStrike">
                <a:solidFill>
                  <a:srgbClr val="8b8b8b"/>
                </a:solidFill>
                <a:latin typeface="Times New Roman"/>
              </a:rPr>
              <a:t>&lt;número&gt;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b="0" lang="pt-BR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Editar estilos de texto Mestre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Segundo nível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Terceiro nível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Quarto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Quinto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pt-BR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8b8b8b"/>
                </a:solidFill>
                <a:latin typeface="Times New Roman"/>
              </a:rPr>
              <a:t>&lt;data/hora&gt;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&lt;rodapé&gt;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pt-BR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3EAE457-45F6-4F8E-B2E1-86A421E6CB54}" type="slidenum">
              <a:rPr b="0" lang="pt-BR" sz="1200" spc="-1" strike="noStrike">
                <a:solidFill>
                  <a:srgbClr val="8b8b8b"/>
                </a:solidFill>
                <a:latin typeface="Times New Roman"/>
              </a:rPr>
              <a:t>&lt;número&gt;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image" Target="../media/image165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2"/>
          <p:cNvSpPr/>
          <p:nvPr/>
        </p:nvSpPr>
        <p:spPr>
          <a:xfrm>
            <a:off x="0" y="4392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Retângulo 4"/>
          <p:cNvSpPr/>
          <p:nvPr/>
        </p:nvSpPr>
        <p:spPr>
          <a:xfrm>
            <a:off x="1164240" y="2506320"/>
            <a:ext cx="6783840" cy="15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4800" spc="-1" strike="noStrike">
                <a:solidFill>
                  <a:srgbClr val="000000"/>
                </a:solidFill>
                <a:latin typeface="Times New Roman"/>
                <a:ea typeface="Calibri"/>
              </a:rPr>
              <a:t>ELEMENTOS DE MÁQUINAS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90" name="Retângulo 5"/>
          <p:cNvSpPr/>
          <p:nvPr/>
        </p:nvSpPr>
        <p:spPr>
          <a:xfrm>
            <a:off x="3896640" y="5970960"/>
            <a:ext cx="13190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600" spc="-1" strike="noStrike">
                <a:solidFill>
                  <a:srgbClr val="000000"/>
                </a:solidFill>
                <a:latin typeface="Times New Roman"/>
                <a:ea typeface="Calibri"/>
              </a:rPr>
              <a:t>BELÉM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600" spc="-1" strike="noStrike">
                <a:solidFill>
                  <a:srgbClr val="000000"/>
                </a:solidFill>
                <a:latin typeface="Times New Roman"/>
                <a:ea typeface="Calibri"/>
              </a:rPr>
              <a:t>2023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1" name="CaixaDeTexto 9"/>
          <p:cNvSpPr/>
          <p:nvPr/>
        </p:nvSpPr>
        <p:spPr>
          <a:xfrm>
            <a:off x="2662560" y="5294880"/>
            <a:ext cx="3818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</a:rPr>
              <a:t>Prof. Giovanni de Souza Pinheiro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2" name="Retângulo 6"/>
          <p:cNvSpPr/>
          <p:nvPr/>
        </p:nvSpPr>
        <p:spPr>
          <a:xfrm>
            <a:off x="1179720" y="4510800"/>
            <a:ext cx="7352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600" spc="-1" strike="noStrike">
                <a:solidFill>
                  <a:srgbClr val="000000"/>
                </a:solidFill>
                <a:latin typeface="Times New Roman"/>
                <a:ea typeface="Calibri"/>
              </a:rPr>
              <a:t>Eixos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93" name="Imagem 2" descr=""/>
          <p:cNvPicPr/>
          <p:nvPr/>
        </p:nvPicPr>
        <p:blipFill>
          <a:blip r:embed="rId1"/>
          <a:stretch/>
        </p:blipFill>
        <p:spPr>
          <a:xfrm>
            <a:off x="611640" y="495360"/>
            <a:ext cx="1292760" cy="1587240"/>
          </a:xfrm>
          <a:prstGeom prst="rect">
            <a:avLst/>
          </a:prstGeom>
          <a:ln w="0">
            <a:noFill/>
          </a:ln>
        </p:spPr>
      </p:pic>
      <p:sp>
        <p:nvSpPr>
          <p:cNvPr id="94" name="Retângulo 3"/>
          <p:cNvSpPr/>
          <p:nvPr/>
        </p:nvSpPr>
        <p:spPr>
          <a:xfrm>
            <a:off x="1981800" y="776160"/>
            <a:ext cx="49438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Universidade Federal do Pará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Instituto de Tecnologia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Faculdade de Engenharia Mecânica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5" name="Imagem 11" descr="GVA1.jpg"/>
          <p:cNvPicPr/>
          <p:nvPr/>
        </p:nvPicPr>
        <p:blipFill>
          <a:blip r:embed="rId2"/>
          <a:stretch/>
        </p:blipFill>
        <p:spPr>
          <a:xfrm>
            <a:off x="7003080" y="822960"/>
            <a:ext cx="1846800" cy="110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tângulo 9"/>
          <p:cNvSpPr/>
          <p:nvPr/>
        </p:nvSpPr>
        <p:spPr>
          <a:xfrm>
            <a:off x="323640" y="1124640"/>
            <a:ext cx="817164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2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TENSÕES EM EIXOS: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5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" name="Retângulo 5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57" name="Imagem 6" descr=""/>
          <p:cNvPicPr/>
          <p:nvPr/>
        </p:nvPicPr>
        <p:blipFill>
          <a:blip r:embed="rId1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58" name="Imagem 8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159" name="Imagem 11" descr=""/>
          <p:cNvPicPr/>
          <p:nvPr/>
        </p:nvPicPr>
        <p:blipFill>
          <a:blip r:embed="rId3"/>
          <a:stretch/>
        </p:blipFill>
        <p:spPr>
          <a:xfrm>
            <a:off x="804960" y="2277000"/>
            <a:ext cx="7534080" cy="312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onector reto 7"/>
          <p:cNvSpPr/>
          <p:nvPr/>
        </p:nvSpPr>
        <p:spPr>
          <a:xfrm>
            <a:off x="323280" y="1312920"/>
            <a:ext cx="850608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1" name="Retângulo 1"/>
          <p:cNvSpPr/>
          <p:nvPr/>
        </p:nvSpPr>
        <p:spPr>
          <a:xfrm>
            <a:off x="503640" y="3960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62" name="Imagem 2" descr=""/>
          <p:cNvPicPr/>
          <p:nvPr/>
        </p:nvPicPr>
        <p:blipFill>
          <a:blip r:embed="rId1"/>
          <a:stretch/>
        </p:blipFill>
        <p:spPr>
          <a:xfrm>
            <a:off x="464400" y="-8028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63" name="Imagem 3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164" name="CaixaDeTexto 6"/>
          <p:cNvSpPr/>
          <p:nvPr/>
        </p:nvSpPr>
        <p:spPr>
          <a:xfrm>
            <a:off x="464400" y="1456560"/>
            <a:ext cx="8208720" cy="57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r>
              <a:rPr b="1" lang="pt-BR" sz="2000" spc="-1" strike="noStrike">
                <a:solidFill>
                  <a:srgbClr val="fc093c"/>
                </a:solidFill>
                <a:latin typeface="SyntaxLTStd-Bold"/>
              </a:rPr>
              <a:t>Regras gerais para projeto de eixos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Para minimizar as tensões e deflexões, o comprimento do eixo deve ser mantido o menor possível e os trechos em balanço, ser minimizados.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Uma viga em balanço terá uma deflexão maior que uma viga biapoiada para o mesmo comprimento e as mesmas carga e seção transversal, de modo que se deve usar a viga biapoiada, a menos que o uso do eixo em balanço seja ditado por restrições de projeto.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Um eixo vazado tem um razão melhor de rigidez/massa (rigidez específica) e frequências naturais mais altas que aquelas de um eixo comparavelmente rígido ou sólido, mas ele será mais caro e terá um diâmetro maior.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Tente colocar concentradores de tensão longe das regiões de grandes momentos fletores, se possível, e minimize seu efeito com grandes raios e aliviadores de tensão.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3" dur="indefinite" restart="never" nodeType="tmRoot">
          <p:childTnLst>
            <p:seq>
              <p:cTn id="224" dur="indefinite" nodeType="mainSeq">
                <p:childTnLst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9" dur="500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4" dur="500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9" dur="500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4" dur="500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onector reto 7"/>
          <p:cNvSpPr/>
          <p:nvPr/>
        </p:nvSpPr>
        <p:spPr>
          <a:xfrm>
            <a:off x="323280" y="1312920"/>
            <a:ext cx="850608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6" name="Retângulo 1"/>
          <p:cNvSpPr/>
          <p:nvPr/>
        </p:nvSpPr>
        <p:spPr>
          <a:xfrm>
            <a:off x="503640" y="3960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67" name="Imagem 2" descr=""/>
          <p:cNvPicPr/>
          <p:nvPr/>
        </p:nvPicPr>
        <p:blipFill>
          <a:blip r:embed="rId1"/>
          <a:stretch/>
        </p:blipFill>
        <p:spPr>
          <a:xfrm>
            <a:off x="464400" y="-8028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68" name="Imagem 3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169" name="CaixaDeTexto 6"/>
          <p:cNvSpPr/>
          <p:nvPr/>
        </p:nvSpPr>
        <p:spPr>
          <a:xfrm>
            <a:off x="464400" y="1456560"/>
            <a:ext cx="8208720" cy="466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r>
              <a:rPr b="1" lang="pt-BR" sz="2000" spc="-1" strike="noStrike">
                <a:solidFill>
                  <a:srgbClr val="fc093c"/>
                </a:solidFill>
                <a:latin typeface="SyntaxLTStd-Bold"/>
              </a:rPr>
              <a:t>Regras gerais para projeto de eixos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Se a principal preocupação é minimizar a deflexão, talvez o material mais indicado seja o aço de baixo carbono, porque sua rigidez é tão alta quanto aquela de aços mais caros, e um eixo projetado para pequenas deflexões tenderá a ter tensões baixas.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As deflexões nas posições de engrenagens suportadas pelo eixo não devem exceder cerca de 0,005 in, e a inclinação relativa entre os eixos da engrenagem deve ser menor que cerca de 0,03°.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Se forem usados mancais planos (de luva), a deflexão do eixo ao longo do comprimento do mancal deve ser menor que a espessura da película de óleo no mancal.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Se forem usados mancais de rolamento não autoalinhantes, a inclinação do eixo nos mancais deve ser mantida menor que aproximadamente 0,04°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5" dur="indefinite" restart="never" nodeType="tmRoot">
          <p:childTnLst>
            <p:seq>
              <p:cTn id="246" dur="indefinite" nodeType="mainSeq">
                <p:childTnLst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1" dur="5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6" dur="5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1" dur="5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6" dur="50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onector reto 7"/>
          <p:cNvSpPr/>
          <p:nvPr/>
        </p:nvSpPr>
        <p:spPr>
          <a:xfrm>
            <a:off x="323280" y="1312920"/>
            <a:ext cx="850608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" name="Retângulo 1"/>
          <p:cNvSpPr/>
          <p:nvPr/>
        </p:nvSpPr>
        <p:spPr>
          <a:xfrm>
            <a:off x="503640" y="3960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72" name="Imagem 2" descr=""/>
          <p:cNvPicPr/>
          <p:nvPr/>
        </p:nvPicPr>
        <p:blipFill>
          <a:blip r:embed="rId1"/>
          <a:stretch/>
        </p:blipFill>
        <p:spPr>
          <a:xfrm>
            <a:off x="464400" y="-8028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73" name="Imagem 3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174" name="CaixaDeTexto 6"/>
          <p:cNvSpPr/>
          <p:nvPr/>
        </p:nvSpPr>
        <p:spPr>
          <a:xfrm>
            <a:off x="464400" y="1456560"/>
            <a:ext cx="8208720" cy="31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r>
              <a:rPr b="1" lang="pt-BR" sz="2000" spc="-1" strike="noStrike">
                <a:solidFill>
                  <a:srgbClr val="fc093c"/>
                </a:solidFill>
                <a:latin typeface="SyntaxLTStd-Bold"/>
              </a:rPr>
              <a:t>Regras gerais para projeto de eixos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Se estiverem presentes cargas axiais de compressão, elas deverão ser descarregadas por meio de um único mancal para cada direção de carga. Não divida as cargas axiais entre mancais axiais, pois a expansão térmica do eixo pode sobrecarregar os mancais.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A primeira frequência natural do eixo deve ser pelo menos três vezes a frequência máxima da carga esperada em serviço, e preferencialmente muito mais. (Um fator de 10× ou mais é preferido, mas normalmente é difícil conseguir isso em sistemas mecânicos.)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7" dur="indefinite" restart="never" nodeType="tmRoot">
          <p:childTnLst>
            <p:seq>
              <p:cTn id="268" dur="indefinite" nodeType="mainSeq">
                <p:childTnLst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3" dur="500"/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8" dur="500"/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76" name="Imagem 5" descr=""/>
          <p:cNvPicPr/>
          <p:nvPr/>
        </p:nvPicPr>
        <p:blipFill>
          <a:blip r:embed="rId1"/>
          <a:stretch/>
        </p:blipFill>
        <p:spPr>
          <a:xfrm>
            <a:off x="0" y="1595520"/>
            <a:ext cx="9143640" cy="4755240"/>
          </a:xfrm>
          <a:prstGeom prst="rect">
            <a:avLst/>
          </a:prstGeom>
          <a:ln w="0">
            <a:noFill/>
          </a:ln>
        </p:spPr>
      </p:pic>
      <p:sp>
        <p:nvSpPr>
          <p:cNvPr id="177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78" name="Imagem 2" descr=""/>
          <p:cNvPicPr/>
          <p:nvPr/>
        </p:nvPicPr>
        <p:blipFill>
          <a:blip r:embed="rId2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79" name="Imagem 3" descr="GVA1.jpg"/>
          <p:cNvPicPr/>
          <p:nvPr/>
        </p:nvPicPr>
        <p:blipFill>
          <a:blip r:embed="rId3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81" name="Agrupar 5"/>
          <p:cNvGrpSpPr/>
          <p:nvPr/>
        </p:nvGrpSpPr>
        <p:grpSpPr>
          <a:xfrm>
            <a:off x="0" y="1595520"/>
            <a:ext cx="9143640" cy="4742280"/>
            <a:chOff x="0" y="1595520"/>
            <a:chExt cx="9143640" cy="4742280"/>
          </a:xfrm>
        </p:grpSpPr>
        <p:pic>
          <p:nvPicPr>
            <p:cNvPr id="182" name="Imagem 2" descr=""/>
            <p:cNvPicPr/>
            <p:nvPr/>
          </p:nvPicPr>
          <p:blipFill>
            <a:blip r:embed="rId1"/>
            <a:stretch/>
          </p:blipFill>
          <p:spPr>
            <a:xfrm>
              <a:off x="0" y="1595520"/>
              <a:ext cx="9143640" cy="4742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3" name="Retângulo 4"/>
            <p:cNvSpPr/>
            <p:nvPr/>
          </p:nvSpPr>
          <p:spPr>
            <a:xfrm>
              <a:off x="0" y="1700640"/>
              <a:ext cx="1547280" cy="431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4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85" name="Imagem 3" descr=""/>
          <p:cNvPicPr/>
          <p:nvPr/>
        </p:nvPicPr>
        <p:blipFill>
          <a:blip r:embed="rId2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86" name="Imagem 6" descr="GVA1.jpg"/>
          <p:cNvPicPr/>
          <p:nvPr/>
        </p:nvPicPr>
        <p:blipFill>
          <a:blip r:embed="rId3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88" name="Agrupar 4"/>
          <p:cNvGrpSpPr/>
          <p:nvPr/>
        </p:nvGrpSpPr>
        <p:grpSpPr>
          <a:xfrm>
            <a:off x="899640" y="2061000"/>
            <a:ext cx="7128360" cy="3483360"/>
            <a:chOff x="899640" y="2061000"/>
            <a:chExt cx="7128360" cy="3483360"/>
          </a:xfrm>
        </p:grpSpPr>
        <p:pic>
          <p:nvPicPr>
            <p:cNvPr id="189" name="Imagem 3" descr=""/>
            <p:cNvPicPr/>
            <p:nvPr/>
          </p:nvPicPr>
          <p:blipFill>
            <a:blip r:embed="rId1"/>
            <a:stretch/>
          </p:blipFill>
          <p:spPr>
            <a:xfrm>
              <a:off x="916200" y="2145600"/>
              <a:ext cx="7111800" cy="3398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0" name="Retângulo 9"/>
            <p:cNvSpPr/>
            <p:nvPr/>
          </p:nvSpPr>
          <p:spPr>
            <a:xfrm>
              <a:off x="899640" y="2061000"/>
              <a:ext cx="1611360" cy="451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1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92" name="Imagem 2" descr=""/>
          <p:cNvPicPr/>
          <p:nvPr/>
        </p:nvPicPr>
        <p:blipFill>
          <a:blip r:embed="rId2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93" name="Imagem 5" descr="GVA1.jpg"/>
          <p:cNvPicPr/>
          <p:nvPr/>
        </p:nvPicPr>
        <p:blipFill>
          <a:blip r:embed="rId3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95" name="Agrupar 2"/>
          <p:cNvGrpSpPr/>
          <p:nvPr/>
        </p:nvGrpSpPr>
        <p:grpSpPr>
          <a:xfrm>
            <a:off x="756360" y="2402280"/>
            <a:ext cx="7085880" cy="3330720"/>
            <a:chOff x="756360" y="2402280"/>
            <a:chExt cx="7085880" cy="3330720"/>
          </a:xfrm>
        </p:grpSpPr>
        <p:pic>
          <p:nvPicPr>
            <p:cNvPr id="196" name="Imagem 1" descr=""/>
            <p:cNvPicPr/>
            <p:nvPr/>
          </p:nvPicPr>
          <p:blipFill>
            <a:blip r:embed="rId1"/>
            <a:stretch/>
          </p:blipFill>
          <p:spPr>
            <a:xfrm>
              <a:off x="756360" y="2451960"/>
              <a:ext cx="7085880" cy="3281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Retângulo 8"/>
            <p:cNvSpPr/>
            <p:nvPr/>
          </p:nvSpPr>
          <p:spPr>
            <a:xfrm>
              <a:off x="806040" y="2402280"/>
              <a:ext cx="1628280" cy="457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Retângulo 3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99" name="Imagem 4" descr=""/>
          <p:cNvPicPr/>
          <p:nvPr/>
        </p:nvPicPr>
        <p:blipFill>
          <a:blip r:embed="rId2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00" name="Imagem 5" descr="GVA1.jpg"/>
          <p:cNvPicPr/>
          <p:nvPr/>
        </p:nvPicPr>
        <p:blipFill>
          <a:blip r:embed="rId3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tângulo 9"/>
          <p:cNvSpPr/>
          <p:nvPr/>
        </p:nvSpPr>
        <p:spPr>
          <a:xfrm>
            <a:off x="486000" y="1404000"/>
            <a:ext cx="8171640" cy="28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Exercício: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endParaRPr b="0" lang="en-US" sz="1200" spc="-1" strike="noStrike">
              <a:latin typeface="Arial"/>
            </a:endParaRPr>
          </a:p>
          <a:p>
            <a:pPr marL="363600" algn="just">
              <a:lnSpc>
                <a:spcPct val="100000"/>
              </a:lnSpc>
              <a:spcAft>
                <a:spcPts val="1199"/>
              </a:spcAft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Times New Roman"/>
                <a:ea typeface="Calibri"/>
              </a:rPr>
              <a:t>a) Determine o coeficiente de segurança pelo método de falha de Goodman modificado e compare o resultado com o obtido pelo critério de Soderberg.</a:t>
            </a:r>
            <a:endParaRPr b="0" lang="en-US" sz="1600" spc="-1" strike="noStrike">
              <a:latin typeface="Arial"/>
            </a:endParaRPr>
          </a:p>
          <a:p>
            <a:pPr marL="363600" algn="just">
              <a:lnSpc>
                <a:spcPct val="100000"/>
              </a:lnSpc>
              <a:spcAft>
                <a:spcPts val="1199"/>
              </a:spcAft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Times New Roman"/>
                <a:ea typeface="Calibri"/>
              </a:rPr>
              <a:t>Adote: Kf= 1,58; Kfs=1,39; Se=</a:t>
            </a:r>
            <a:r>
              <a:rPr b="1" lang="pt-BR" sz="1600" spc="-1" strike="noStrike">
                <a:solidFill>
                  <a:srgbClr val="000000"/>
                </a:solidFill>
                <a:latin typeface="Times New Roman"/>
                <a:ea typeface="Calibri"/>
              </a:rPr>
              <a:t> </a:t>
            </a:r>
            <a:r>
              <a:rPr b="0" lang="pt-BR" sz="1600" spc="-1" strike="noStrike">
                <a:solidFill>
                  <a:srgbClr val="000000"/>
                </a:solidFill>
                <a:latin typeface="Times New Roman"/>
                <a:ea typeface="Calibri"/>
              </a:rPr>
              <a:t>205Mpa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03" name="Imagem 6" descr=""/>
          <p:cNvPicPr/>
          <p:nvPr/>
        </p:nvPicPr>
        <p:blipFill>
          <a:blip r:embed="rId1"/>
          <a:srcRect l="0" t="0" r="0" b="31820"/>
          <a:stretch/>
        </p:blipFill>
        <p:spPr>
          <a:xfrm>
            <a:off x="844200" y="1874160"/>
            <a:ext cx="7029000" cy="1194480"/>
          </a:xfrm>
          <a:prstGeom prst="rect">
            <a:avLst/>
          </a:prstGeom>
          <a:ln w="0">
            <a:noFill/>
          </a:ln>
        </p:spPr>
      </p:pic>
      <p:sp>
        <p:nvSpPr>
          <p:cNvPr id="204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05" name="Imagem 2" descr=""/>
          <p:cNvPicPr/>
          <p:nvPr/>
        </p:nvPicPr>
        <p:blipFill>
          <a:blip r:embed="rId2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06" name="Imagem 3" descr="GVA1.jpg"/>
          <p:cNvPicPr/>
          <p:nvPr/>
        </p:nvPicPr>
        <p:blipFill>
          <a:blip r:embed="rId3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07" name="Imagem 5" descr=""/>
          <p:cNvPicPr/>
          <p:nvPr/>
        </p:nvPicPr>
        <p:blipFill>
          <a:blip r:embed="rId4"/>
          <a:stretch/>
        </p:blipFill>
        <p:spPr>
          <a:xfrm>
            <a:off x="4163400" y="3912120"/>
            <a:ext cx="2352240" cy="380520"/>
          </a:xfrm>
          <a:prstGeom prst="rect">
            <a:avLst/>
          </a:prstGeom>
          <a:ln w="0">
            <a:noFill/>
          </a:ln>
        </p:spPr>
      </p:pic>
      <p:pic>
        <p:nvPicPr>
          <p:cNvPr id="208" name="Imagem 15" descr=""/>
          <p:cNvPicPr/>
          <p:nvPr/>
        </p:nvPicPr>
        <p:blipFill>
          <a:blip r:embed="rId5"/>
          <a:stretch/>
        </p:blipFill>
        <p:spPr>
          <a:xfrm>
            <a:off x="6572160" y="3954960"/>
            <a:ext cx="2257200" cy="294840"/>
          </a:xfrm>
          <a:prstGeom prst="rect">
            <a:avLst/>
          </a:prstGeom>
          <a:ln w="0">
            <a:noFill/>
          </a:ln>
        </p:spPr>
      </p:pic>
      <p:pic>
        <p:nvPicPr>
          <p:cNvPr id="209" name="Imagem 17" descr=""/>
          <p:cNvPicPr/>
          <p:nvPr/>
        </p:nvPicPr>
        <p:blipFill>
          <a:blip r:embed="rId6"/>
          <a:stretch/>
        </p:blipFill>
        <p:spPr>
          <a:xfrm>
            <a:off x="971640" y="4358520"/>
            <a:ext cx="2209320" cy="580680"/>
          </a:xfrm>
          <a:prstGeom prst="rect">
            <a:avLst/>
          </a:prstGeom>
          <a:ln w="0">
            <a:noFill/>
          </a:ln>
        </p:spPr>
      </p:pic>
      <p:pic>
        <p:nvPicPr>
          <p:cNvPr id="210" name="Imagem 19" descr=""/>
          <p:cNvPicPr/>
          <p:nvPr/>
        </p:nvPicPr>
        <p:blipFill>
          <a:blip r:embed="rId7"/>
          <a:stretch/>
        </p:blipFill>
        <p:spPr>
          <a:xfrm>
            <a:off x="3315240" y="4503960"/>
            <a:ext cx="1380600" cy="275760"/>
          </a:xfrm>
          <a:prstGeom prst="rect">
            <a:avLst/>
          </a:prstGeom>
          <a:ln w="0">
            <a:noFill/>
          </a:ln>
        </p:spPr>
      </p:pic>
      <p:pic>
        <p:nvPicPr>
          <p:cNvPr id="211" name="Imagem 21" descr=""/>
          <p:cNvPicPr/>
          <p:nvPr/>
        </p:nvPicPr>
        <p:blipFill>
          <a:blip r:embed="rId8"/>
          <a:stretch/>
        </p:blipFill>
        <p:spPr>
          <a:xfrm>
            <a:off x="4830480" y="4482000"/>
            <a:ext cx="923400" cy="285480"/>
          </a:xfrm>
          <a:prstGeom prst="rect">
            <a:avLst/>
          </a:prstGeom>
          <a:ln w="0">
            <a:noFill/>
          </a:ln>
        </p:spPr>
      </p:pic>
      <p:pic>
        <p:nvPicPr>
          <p:cNvPr id="212" name="Imagem 22" descr=""/>
          <p:cNvPicPr/>
          <p:nvPr/>
        </p:nvPicPr>
        <p:blipFill>
          <a:blip r:embed="rId9"/>
          <a:stretch/>
        </p:blipFill>
        <p:spPr>
          <a:xfrm>
            <a:off x="1691640" y="5120640"/>
            <a:ext cx="6486120" cy="666360"/>
          </a:xfrm>
          <a:prstGeom prst="rect">
            <a:avLst/>
          </a:prstGeom>
          <a:ln w="0">
            <a:noFill/>
          </a:ln>
        </p:spPr>
      </p:pic>
      <p:pic>
        <p:nvPicPr>
          <p:cNvPr id="213" name="Imagem 23" descr=""/>
          <p:cNvPicPr/>
          <p:nvPr/>
        </p:nvPicPr>
        <p:blipFill>
          <a:blip r:embed="rId10"/>
          <a:stretch/>
        </p:blipFill>
        <p:spPr>
          <a:xfrm>
            <a:off x="1820160" y="5950800"/>
            <a:ext cx="6229080" cy="63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9" dur="indefinite" restart="never" nodeType="tmRoot">
          <p:childTnLst>
            <p:seq>
              <p:cTn id="280" dur="indefinite" nodeType="mainSeq">
                <p:childTnLst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tângulo 9"/>
          <p:cNvSpPr/>
          <p:nvPr/>
        </p:nvSpPr>
        <p:spPr>
          <a:xfrm>
            <a:off x="486000" y="1404000"/>
            <a:ext cx="817164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Solução: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15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7" name="Imagem 2" descr=""/>
          <p:cNvPicPr/>
          <p:nvPr/>
        </p:nvPicPr>
        <p:blipFill>
          <a:blip r:embed="rId1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18" name="Imagem 3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19" name="Imagem 5" descr=""/>
          <p:cNvPicPr/>
          <p:nvPr/>
        </p:nvPicPr>
        <p:blipFill>
          <a:blip r:embed="rId3"/>
          <a:stretch/>
        </p:blipFill>
        <p:spPr>
          <a:xfrm>
            <a:off x="760680" y="1956960"/>
            <a:ext cx="3428640" cy="275760"/>
          </a:xfrm>
          <a:prstGeom prst="rect">
            <a:avLst/>
          </a:prstGeom>
          <a:ln w="0">
            <a:noFill/>
          </a:ln>
        </p:spPr>
      </p:pic>
      <p:pic>
        <p:nvPicPr>
          <p:cNvPr id="220" name="Imagem 11" descr=""/>
          <p:cNvPicPr/>
          <p:nvPr/>
        </p:nvPicPr>
        <p:blipFill>
          <a:blip r:embed="rId4"/>
          <a:stretch/>
        </p:blipFill>
        <p:spPr>
          <a:xfrm>
            <a:off x="708480" y="2356200"/>
            <a:ext cx="6962400" cy="999720"/>
          </a:xfrm>
          <a:prstGeom prst="rect">
            <a:avLst/>
          </a:prstGeom>
          <a:ln w="0">
            <a:noFill/>
          </a:ln>
        </p:spPr>
      </p:pic>
      <p:pic>
        <p:nvPicPr>
          <p:cNvPr id="221" name="Imagem 14" descr=""/>
          <p:cNvPicPr/>
          <p:nvPr/>
        </p:nvPicPr>
        <p:blipFill>
          <a:blip r:embed="rId5"/>
          <a:stretch/>
        </p:blipFill>
        <p:spPr>
          <a:xfrm>
            <a:off x="756360" y="3447360"/>
            <a:ext cx="6295680" cy="1133280"/>
          </a:xfrm>
          <a:prstGeom prst="rect">
            <a:avLst/>
          </a:prstGeom>
          <a:ln w="0">
            <a:noFill/>
          </a:ln>
        </p:spPr>
      </p:pic>
      <p:pic>
        <p:nvPicPr>
          <p:cNvPr id="222" name="Imagem 16" descr=""/>
          <p:cNvPicPr/>
          <p:nvPr/>
        </p:nvPicPr>
        <p:blipFill>
          <a:blip r:embed="rId6"/>
          <a:stretch/>
        </p:blipFill>
        <p:spPr>
          <a:xfrm>
            <a:off x="1418400" y="4580640"/>
            <a:ext cx="2485800" cy="390240"/>
          </a:xfrm>
          <a:prstGeom prst="rect">
            <a:avLst/>
          </a:prstGeom>
          <a:ln w="0">
            <a:noFill/>
          </a:ln>
        </p:spPr>
      </p:pic>
      <p:pic>
        <p:nvPicPr>
          <p:cNvPr id="223" name="Imagem 18" descr=""/>
          <p:cNvPicPr/>
          <p:nvPr/>
        </p:nvPicPr>
        <p:blipFill>
          <a:blip r:embed="rId7"/>
          <a:stretch/>
        </p:blipFill>
        <p:spPr>
          <a:xfrm>
            <a:off x="1418400" y="5320800"/>
            <a:ext cx="2409480" cy="44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1" dur="indefinite" restart="never" nodeType="tmRoot">
          <p:childTnLst>
            <p:seq>
              <p:cTn id="292" dur="indefinite" nodeType="mainSeq">
                <p:childTnLst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tângulo 9"/>
          <p:cNvSpPr/>
          <p:nvPr/>
        </p:nvSpPr>
        <p:spPr>
          <a:xfrm>
            <a:off x="432360" y="1558080"/>
            <a:ext cx="8171640" cy="49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2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INTRODUÇÃO 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Eixos de transmissão, ou simplesmente eixos, são usados em praticamente todas as partes de máquinas rotativas para transmitir movimento de rotação e torque de uma posição a outra.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Às vezes, os eixos incluem engrenagens, polias ou catracas, que transmitem o movimento rotativo via engrenagens acoplantes, correias ou correntes de eixo a eixo.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Os eixos são montados em mancais, em uma configuração biapoiada (montagem de sela), em balanço ou saliente, dependendo da configuração da máquina.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A carga em eixos de transmissão de rotação é predominantemente uma de dois tipos: torção devido ao torque transmitido ou flexão devido às cargas transversais em engrenagens, polias e catracas.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7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Retângulo 1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99" name="Imagem 2" descr=""/>
          <p:cNvPicPr/>
          <p:nvPr/>
        </p:nvPicPr>
        <p:blipFill>
          <a:blip r:embed="rId1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00" name="Imagem 3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5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500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500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tângulo 9"/>
          <p:cNvSpPr/>
          <p:nvPr/>
        </p:nvSpPr>
        <p:spPr>
          <a:xfrm>
            <a:off x="486000" y="1404000"/>
            <a:ext cx="817164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Chavetas e pinos: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25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27" name="Imagem 2" descr=""/>
          <p:cNvPicPr/>
          <p:nvPr/>
        </p:nvPicPr>
        <p:blipFill>
          <a:blip r:embed="rId1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28" name="Imagem 3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29" name="Imagem 10" descr=""/>
          <p:cNvPicPr/>
          <p:nvPr/>
        </p:nvPicPr>
        <p:blipFill>
          <a:blip r:embed="rId3"/>
          <a:stretch/>
        </p:blipFill>
        <p:spPr>
          <a:xfrm>
            <a:off x="518040" y="1897200"/>
            <a:ext cx="8391240" cy="1152000"/>
          </a:xfrm>
          <a:prstGeom prst="rect">
            <a:avLst/>
          </a:prstGeom>
          <a:ln w="0">
            <a:noFill/>
          </a:ln>
        </p:spPr>
      </p:pic>
      <p:grpSp>
        <p:nvGrpSpPr>
          <p:cNvPr id="230" name="Agrupar 17"/>
          <p:cNvGrpSpPr/>
          <p:nvPr/>
        </p:nvGrpSpPr>
        <p:grpSpPr>
          <a:xfrm>
            <a:off x="1432440" y="3285000"/>
            <a:ext cx="6272640" cy="3360240"/>
            <a:chOff x="1432440" y="3285000"/>
            <a:chExt cx="6272640" cy="3360240"/>
          </a:xfrm>
        </p:grpSpPr>
        <p:pic>
          <p:nvPicPr>
            <p:cNvPr id="231" name="Imagem 13" descr=""/>
            <p:cNvPicPr/>
            <p:nvPr/>
          </p:nvPicPr>
          <p:blipFill>
            <a:blip r:embed="rId4"/>
            <a:stretch/>
          </p:blipFill>
          <p:spPr>
            <a:xfrm>
              <a:off x="1432440" y="3285000"/>
              <a:ext cx="6272640" cy="3360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2" name="Retângulo 15"/>
            <p:cNvSpPr/>
            <p:nvPr/>
          </p:nvSpPr>
          <p:spPr>
            <a:xfrm>
              <a:off x="1475640" y="3285000"/>
              <a:ext cx="1151640" cy="257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3" dur="indefinite" restart="never" nodeType="tmRoot">
          <p:childTnLst>
            <p:seq>
              <p:cTn id="314" dur="indefinite" nodeType="mainSeq">
                <p:childTnLst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tângulo 9"/>
          <p:cNvSpPr/>
          <p:nvPr/>
        </p:nvSpPr>
        <p:spPr>
          <a:xfrm>
            <a:off x="486000" y="1404000"/>
            <a:ext cx="817164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Chavetas e pinos: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34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6" name="Imagem 2" descr=""/>
          <p:cNvPicPr/>
          <p:nvPr/>
        </p:nvPicPr>
        <p:blipFill>
          <a:blip r:embed="rId1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37" name="Imagem 3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38" name="Imagem 5" descr=""/>
          <p:cNvPicPr/>
          <p:nvPr/>
        </p:nvPicPr>
        <p:blipFill>
          <a:blip r:embed="rId3"/>
          <a:stretch/>
        </p:blipFill>
        <p:spPr>
          <a:xfrm>
            <a:off x="323640" y="1917000"/>
            <a:ext cx="5390280" cy="4193640"/>
          </a:xfrm>
          <a:prstGeom prst="rect">
            <a:avLst/>
          </a:prstGeom>
          <a:ln w="0">
            <a:noFill/>
          </a:ln>
        </p:spPr>
      </p:pic>
      <p:pic>
        <p:nvPicPr>
          <p:cNvPr id="239" name="Imagem 8" descr=""/>
          <p:cNvPicPr/>
          <p:nvPr/>
        </p:nvPicPr>
        <p:blipFill>
          <a:blip r:embed="rId4"/>
          <a:stretch/>
        </p:blipFill>
        <p:spPr>
          <a:xfrm>
            <a:off x="6057360" y="1989000"/>
            <a:ext cx="2257200" cy="358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tângulo 9"/>
          <p:cNvSpPr/>
          <p:nvPr/>
        </p:nvSpPr>
        <p:spPr>
          <a:xfrm>
            <a:off x="486000" y="1404000"/>
            <a:ext cx="817164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Chavetas e pinos: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41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3" name="Imagem 2" descr=""/>
          <p:cNvPicPr/>
          <p:nvPr/>
        </p:nvPicPr>
        <p:blipFill>
          <a:blip r:embed="rId1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44" name="Imagem 3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45" name="Imagem 6" descr=""/>
          <p:cNvPicPr/>
          <p:nvPr/>
        </p:nvPicPr>
        <p:blipFill>
          <a:blip r:embed="rId3"/>
          <a:stretch/>
        </p:blipFill>
        <p:spPr>
          <a:xfrm>
            <a:off x="503640" y="1917000"/>
            <a:ext cx="5835240" cy="2286000"/>
          </a:xfrm>
          <a:prstGeom prst="rect">
            <a:avLst/>
          </a:prstGeom>
          <a:ln w="0">
            <a:noFill/>
          </a:ln>
        </p:spPr>
      </p:pic>
      <p:pic>
        <p:nvPicPr>
          <p:cNvPr id="246" name="Imagem 11" descr=""/>
          <p:cNvPicPr/>
          <p:nvPr/>
        </p:nvPicPr>
        <p:blipFill>
          <a:blip r:embed="rId4"/>
          <a:stretch/>
        </p:blipFill>
        <p:spPr>
          <a:xfrm>
            <a:off x="6648120" y="2061000"/>
            <a:ext cx="2180880" cy="1447560"/>
          </a:xfrm>
          <a:prstGeom prst="rect">
            <a:avLst/>
          </a:prstGeom>
          <a:ln w="0">
            <a:noFill/>
          </a:ln>
        </p:spPr>
      </p:pic>
      <p:pic>
        <p:nvPicPr>
          <p:cNvPr id="247" name="Imagem 13" descr=""/>
          <p:cNvPicPr/>
          <p:nvPr/>
        </p:nvPicPr>
        <p:blipFill>
          <a:blip r:embed="rId5"/>
          <a:stretch/>
        </p:blipFill>
        <p:spPr>
          <a:xfrm>
            <a:off x="3348000" y="4630320"/>
            <a:ext cx="5200200" cy="1647360"/>
          </a:xfrm>
          <a:prstGeom prst="rect">
            <a:avLst/>
          </a:prstGeom>
          <a:ln w="0">
            <a:noFill/>
          </a:ln>
        </p:spPr>
      </p:pic>
      <p:pic>
        <p:nvPicPr>
          <p:cNvPr id="248" name="Imagem 15" descr=""/>
          <p:cNvPicPr/>
          <p:nvPr/>
        </p:nvPicPr>
        <p:blipFill>
          <a:blip r:embed="rId6"/>
          <a:stretch/>
        </p:blipFill>
        <p:spPr>
          <a:xfrm>
            <a:off x="899640" y="4437000"/>
            <a:ext cx="1666440" cy="170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tângulo 9"/>
          <p:cNvSpPr/>
          <p:nvPr/>
        </p:nvSpPr>
        <p:spPr>
          <a:xfrm>
            <a:off x="486000" y="1404000"/>
            <a:ext cx="817164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Chavetas e pinos: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50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2" name="Imagem 2" descr=""/>
          <p:cNvPicPr/>
          <p:nvPr/>
        </p:nvPicPr>
        <p:blipFill>
          <a:blip r:embed="rId1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53" name="Imagem 3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54" name="Imagem 5" descr=""/>
          <p:cNvPicPr/>
          <p:nvPr/>
        </p:nvPicPr>
        <p:blipFill>
          <a:blip r:embed="rId3"/>
          <a:stretch/>
        </p:blipFill>
        <p:spPr>
          <a:xfrm>
            <a:off x="611640" y="1937160"/>
            <a:ext cx="8295840" cy="837720"/>
          </a:xfrm>
          <a:prstGeom prst="rect">
            <a:avLst/>
          </a:prstGeom>
          <a:ln w="0">
            <a:noFill/>
          </a:ln>
        </p:spPr>
      </p:pic>
      <p:pic>
        <p:nvPicPr>
          <p:cNvPr id="255" name="Imagem 10" descr=""/>
          <p:cNvPicPr/>
          <p:nvPr/>
        </p:nvPicPr>
        <p:blipFill>
          <a:blip r:embed="rId4"/>
          <a:stretch/>
        </p:blipFill>
        <p:spPr>
          <a:xfrm>
            <a:off x="726120" y="2851560"/>
            <a:ext cx="1800000" cy="371160"/>
          </a:xfrm>
          <a:prstGeom prst="rect">
            <a:avLst/>
          </a:prstGeom>
          <a:ln w="0">
            <a:noFill/>
          </a:ln>
        </p:spPr>
      </p:pic>
      <p:pic>
        <p:nvPicPr>
          <p:cNvPr id="256" name="Imagem 14" descr=""/>
          <p:cNvPicPr/>
          <p:nvPr/>
        </p:nvPicPr>
        <p:blipFill>
          <a:blip r:embed="rId5"/>
          <a:stretch/>
        </p:blipFill>
        <p:spPr>
          <a:xfrm>
            <a:off x="756360" y="3340080"/>
            <a:ext cx="6953040" cy="1180800"/>
          </a:xfrm>
          <a:prstGeom prst="rect">
            <a:avLst/>
          </a:prstGeom>
          <a:ln w="0">
            <a:noFill/>
          </a:ln>
        </p:spPr>
      </p:pic>
      <p:pic>
        <p:nvPicPr>
          <p:cNvPr id="257" name="Imagem 17" descr=""/>
          <p:cNvPicPr/>
          <p:nvPr/>
        </p:nvPicPr>
        <p:blipFill>
          <a:blip r:embed="rId6"/>
          <a:stretch/>
        </p:blipFill>
        <p:spPr>
          <a:xfrm>
            <a:off x="766080" y="4637880"/>
            <a:ext cx="6943320" cy="196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5" dur="indefinite" restart="never" nodeType="tmRoot">
          <p:childTnLst>
            <p:seq>
              <p:cTn id="326" dur="indefinite" nodeType="mainSeq">
                <p:childTnLst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6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tângulo 9"/>
          <p:cNvSpPr/>
          <p:nvPr/>
        </p:nvSpPr>
        <p:spPr>
          <a:xfrm>
            <a:off x="486000" y="1404000"/>
            <a:ext cx="817164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Exercício: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59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61" name="Imagem 2" descr=""/>
          <p:cNvPicPr/>
          <p:nvPr/>
        </p:nvPicPr>
        <p:blipFill>
          <a:blip r:embed="rId1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62" name="Imagem 3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63" name="Imagem 6" descr=""/>
          <p:cNvPicPr/>
          <p:nvPr/>
        </p:nvPicPr>
        <p:blipFill>
          <a:blip r:embed="rId3"/>
          <a:stretch/>
        </p:blipFill>
        <p:spPr>
          <a:xfrm>
            <a:off x="789120" y="1862280"/>
            <a:ext cx="6962400" cy="1666440"/>
          </a:xfrm>
          <a:prstGeom prst="rect">
            <a:avLst/>
          </a:prstGeom>
          <a:ln w="0">
            <a:noFill/>
          </a:ln>
        </p:spPr>
      </p:pic>
      <p:pic>
        <p:nvPicPr>
          <p:cNvPr id="264" name="Imagem 11" descr=""/>
          <p:cNvPicPr/>
          <p:nvPr/>
        </p:nvPicPr>
        <p:blipFill>
          <a:blip r:embed="rId4"/>
          <a:stretch/>
        </p:blipFill>
        <p:spPr>
          <a:xfrm>
            <a:off x="3237120" y="3861000"/>
            <a:ext cx="2066400" cy="216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tângulo 9"/>
          <p:cNvSpPr/>
          <p:nvPr/>
        </p:nvSpPr>
        <p:spPr>
          <a:xfrm>
            <a:off x="486000" y="1404000"/>
            <a:ext cx="817164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Exercício: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66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68" name="Imagem 2" descr=""/>
          <p:cNvPicPr/>
          <p:nvPr/>
        </p:nvPicPr>
        <p:blipFill>
          <a:blip r:embed="rId1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69" name="Imagem 3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70" name="Imagem 5" descr=""/>
          <p:cNvPicPr/>
          <p:nvPr/>
        </p:nvPicPr>
        <p:blipFill>
          <a:blip r:embed="rId3"/>
          <a:stretch/>
        </p:blipFill>
        <p:spPr>
          <a:xfrm>
            <a:off x="2051640" y="1399320"/>
            <a:ext cx="866520" cy="485280"/>
          </a:xfrm>
          <a:prstGeom prst="rect">
            <a:avLst/>
          </a:prstGeom>
          <a:ln w="0">
            <a:noFill/>
          </a:ln>
        </p:spPr>
      </p:pic>
      <p:pic>
        <p:nvPicPr>
          <p:cNvPr id="271" name="Imagem 10" descr=""/>
          <p:cNvPicPr/>
          <p:nvPr/>
        </p:nvPicPr>
        <p:blipFill>
          <a:blip r:embed="rId4"/>
          <a:stretch/>
        </p:blipFill>
        <p:spPr>
          <a:xfrm>
            <a:off x="952920" y="1971000"/>
            <a:ext cx="6400440" cy="618840"/>
          </a:xfrm>
          <a:prstGeom prst="rect">
            <a:avLst/>
          </a:prstGeom>
          <a:ln w="0">
            <a:noFill/>
          </a:ln>
        </p:spPr>
      </p:pic>
      <p:pic>
        <p:nvPicPr>
          <p:cNvPr id="272" name="Imagem 13" descr=""/>
          <p:cNvPicPr/>
          <p:nvPr/>
        </p:nvPicPr>
        <p:blipFill>
          <a:blip r:embed="rId5"/>
          <a:stretch/>
        </p:blipFill>
        <p:spPr>
          <a:xfrm>
            <a:off x="2743560" y="2676240"/>
            <a:ext cx="2819160" cy="342720"/>
          </a:xfrm>
          <a:prstGeom prst="rect">
            <a:avLst/>
          </a:prstGeom>
          <a:ln w="0">
            <a:noFill/>
          </a:ln>
        </p:spPr>
      </p:pic>
      <p:pic>
        <p:nvPicPr>
          <p:cNvPr id="273" name="Imagem 15" descr=""/>
          <p:cNvPicPr/>
          <p:nvPr/>
        </p:nvPicPr>
        <p:blipFill>
          <a:blip r:embed="rId6"/>
          <a:stretch/>
        </p:blipFill>
        <p:spPr>
          <a:xfrm>
            <a:off x="1121400" y="3080880"/>
            <a:ext cx="3933360" cy="1104480"/>
          </a:xfrm>
          <a:prstGeom prst="rect">
            <a:avLst/>
          </a:prstGeom>
          <a:ln w="0">
            <a:noFill/>
          </a:ln>
        </p:spPr>
      </p:pic>
      <p:pic>
        <p:nvPicPr>
          <p:cNvPr id="274" name="Imagem 16" descr=""/>
          <p:cNvPicPr/>
          <p:nvPr/>
        </p:nvPicPr>
        <p:blipFill>
          <a:blip r:embed="rId7"/>
          <a:stretch/>
        </p:blipFill>
        <p:spPr>
          <a:xfrm>
            <a:off x="7560720" y="1418760"/>
            <a:ext cx="1372320" cy="1435680"/>
          </a:xfrm>
          <a:prstGeom prst="rect">
            <a:avLst/>
          </a:prstGeom>
          <a:ln w="0">
            <a:noFill/>
          </a:ln>
        </p:spPr>
      </p:pic>
      <p:pic>
        <p:nvPicPr>
          <p:cNvPr id="275" name="Imagem 18" descr=""/>
          <p:cNvPicPr/>
          <p:nvPr/>
        </p:nvPicPr>
        <p:blipFill>
          <a:blip r:embed="rId8"/>
          <a:stretch/>
        </p:blipFill>
        <p:spPr>
          <a:xfrm>
            <a:off x="1118880" y="4336560"/>
            <a:ext cx="6171840" cy="923400"/>
          </a:xfrm>
          <a:prstGeom prst="rect">
            <a:avLst/>
          </a:prstGeom>
          <a:ln w="0">
            <a:noFill/>
          </a:ln>
        </p:spPr>
      </p:pic>
      <p:pic>
        <p:nvPicPr>
          <p:cNvPr id="276" name="Imagem 20" descr=""/>
          <p:cNvPicPr/>
          <p:nvPr/>
        </p:nvPicPr>
        <p:blipFill>
          <a:blip r:embed="rId9"/>
          <a:stretch/>
        </p:blipFill>
        <p:spPr>
          <a:xfrm>
            <a:off x="537120" y="5264280"/>
            <a:ext cx="8286480" cy="1418760"/>
          </a:xfrm>
          <a:prstGeom prst="rect">
            <a:avLst/>
          </a:prstGeom>
          <a:ln w="0">
            <a:noFill/>
          </a:ln>
        </p:spPr>
      </p:pic>
      <p:pic>
        <p:nvPicPr>
          <p:cNvPr id="277" name="Imagem 24" descr=""/>
          <p:cNvPicPr/>
          <p:nvPr/>
        </p:nvPicPr>
        <p:blipFill>
          <a:blip r:embed="rId10"/>
          <a:stretch/>
        </p:blipFill>
        <p:spPr>
          <a:xfrm>
            <a:off x="6908040" y="6148080"/>
            <a:ext cx="1304640" cy="34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7" dur="indefinite" restart="never" nodeType="tmRoot">
          <p:childTnLst>
            <p:seq>
              <p:cTn id="348" dur="indefinite" nodeType="mainSeq">
                <p:childTnLst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8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tângulo 9"/>
          <p:cNvSpPr/>
          <p:nvPr/>
        </p:nvSpPr>
        <p:spPr>
          <a:xfrm>
            <a:off x="486000" y="1404000"/>
            <a:ext cx="817164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Exercício: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79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81" name="Imagem 2" descr=""/>
          <p:cNvPicPr/>
          <p:nvPr/>
        </p:nvPicPr>
        <p:blipFill>
          <a:blip r:embed="rId1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82" name="Imagem 3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83" name="Imagem 5" descr=""/>
          <p:cNvPicPr/>
          <p:nvPr/>
        </p:nvPicPr>
        <p:blipFill>
          <a:blip r:embed="rId3"/>
          <a:stretch/>
        </p:blipFill>
        <p:spPr>
          <a:xfrm>
            <a:off x="2051640" y="1399320"/>
            <a:ext cx="866520" cy="485280"/>
          </a:xfrm>
          <a:prstGeom prst="rect">
            <a:avLst/>
          </a:prstGeom>
          <a:ln w="0">
            <a:noFill/>
          </a:ln>
        </p:spPr>
      </p:pic>
      <p:pic>
        <p:nvPicPr>
          <p:cNvPr id="284" name="Imagem 16" descr=""/>
          <p:cNvPicPr/>
          <p:nvPr/>
        </p:nvPicPr>
        <p:blipFill>
          <a:blip r:embed="rId4"/>
          <a:stretch/>
        </p:blipFill>
        <p:spPr>
          <a:xfrm>
            <a:off x="7560720" y="1418760"/>
            <a:ext cx="1372320" cy="1435680"/>
          </a:xfrm>
          <a:prstGeom prst="rect">
            <a:avLst/>
          </a:prstGeom>
          <a:ln w="0">
            <a:noFill/>
          </a:ln>
        </p:spPr>
      </p:pic>
      <p:pic>
        <p:nvPicPr>
          <p:cNvPr id="285" name="Imagem 6" descr=""/>
          <p:cNvPicPr/>
          <p:nvPr/>
        </p:nvPicPr>
        <p:blipFill>
          <a:blip r:embed="rId5"/>
          <a:stretch/>
        </p:blipFill>
        <p:spPr>
          <a:xfrm>
            <a:off x="756360" y="2008080"/>
            <a:ext cx="6352920" cy="342720"/>
          </a:xfrm>
          <a:prstGeom prst="rect">
            <a:avLst/>
          </a:prstGeom>
          <a:ln w="0">
            <a:noFill/>
          </a:ln>
        </p:spPr>
      </p:pic>
      <p:pic>
        <p:nvPicPr>
          <p:cNvPr id="286" name="Imagem 11" descr=""/>
          <p:cNvPicPr/>
          <p:nvPr/>
        </p:nvPicPr>
        <p:blipFill>
          <a:blip r:embed="rId6"/>
          <a:stretch/>
        </p:blipFill>
        <p:spPr>
          <a:xfrm>
            <a:off x="756360" y="2506680"/>
            <a:ext cx="3838320" cy="837720"/>
          </a:xfrm>
          <a:prstGeom prst="rect">
            <a:avLst/>
          </a:prstGeom>
          <a:ln w="0">
            <a:noFill/>
          </a:ln>
        </p:spPr>
      </p:pic>
      <p:pic>
        <p:nvPicPr>
          <p:cNvPr id="287" name="Imagem 14" descr=""/>
          <p:cNvPicPr/>
          <p:nvPr/>
        </p:nvPicPr>
        <p:blipFill>
          <a:blip r:embed="rId7"/>
          <a:stretch/>
        </p:blipFill>
        <p:spPr>
          <a:xfrm>
            <a:off x="789840" y="3645000"/>
            <a:ext cx="1447560" cy="32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tângulo 9"/>
          <p:cNvSpPr/>
          <p:nvPr/>
        </p:nvSpPr>
        <p:spPr>
          <a:xfrm>
            <a:off x="486000" y="1404000"/>
            <a:ext cx="817164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Exercício: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89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91" name="Imagem 2" descr=""/>
          <p:cNvPicPr/>
          <p:nvPr/>
        </p:nvPicPr>
        <p:blipFill>
          <a:blip r:embed="rId1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92" name="Imagem 15" descr=""/>
          <p:cNvPicPr/>
          <p:nvPr/>
        </p:nvPicPr>
        <p:blipFill>
          <a:blip r:embed="rId2"/>
          <a:stretch/>
        </p:blipFill>
        <p:spPr>
          <a:xfrm>
            <a:off x="817560" y="4937040"/>
            <a:ext cx="4083120" cy="326880"/>
          </a:xfrm>
          <a:prstGeom prst="rect">
            <a:avLst/>
          </a:prstGeom>
          <a:ln w="0">
            <a:noFill/>
          </a:ln>
        </p:spPr>
      </p:pic>
      <p:pic>
        <p:nvPicPr>
          <p:cNvPr id="293" name="Imagem 3" descr="GVA1.jpg"/>
          <p:cNvPicPr/>
          <p:nvPr/>
        </p:nvPicPr>
        <p:blipFill>
          <a:blip r:embed="rId3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  <p:grpSp>
        <p:nvGrpSpPr>
          <p:cNvPr id="294" name="Agrupar 8"/>
          <p:cNvGrpSpPr/>
          <p:nvPr/>
        </p:nvGrpSpPr>
        <p:grpSpPr>
          <a:xfrm>
            <a:off x="756360" y="1728720"/>
            <a:ext cx="6229080" cy="3139920"/>
            <a:chOff x="756360" y="1728720"/>
            <a:chExt cx="6229080" cy="3139920"/>
          </a:xfrm>
        </p:grpSpPr>
        <p:pic>
          <p:nvPicPr>
            <p:cNvPr id="295" name="Imagem 19" descr=""/>
            <p:cNvPicPr/>
            <p:nvPr/>
          </p:nvPicPr>
          <p:blipFill>
            <a:blip r:embed="rId4"/>
            <a:srcRect l="0" t="0" r="0" b="7643"/>
            <a:stretch/>
          </p:blipFill>
          <p:spPr>
            <a:xfrm>
              <a:off x="756360" y="1728720"/>
              <a:ext cx="6229080" cy="3139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6" name="Retângulo 4"/>
            <p:cNvSpPr/>
            <p:nvPr/>
          </p:nvSpPr>
          <p:spPr>
            <a:xfrm>
              <a:off x="4428000" y="4592160"/>
              <a:ext cx="2520000" cy="2764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97" name="Imagem 12" descr=""/>
          <p:cNvPicPr/>
          <p:nvPr/>
        </p:nvPicPr>
        <p:blipFill>
          <a:blip r:embed="rId5"/>
          <a:stretch/>
        </p:blipFill>
        <p:spPr>
          <a:xfrm>
            <a:off x="801000" y="1834920"/>
            <a:ext cx="6708240" cy="383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9" dur="indefinite" restart="never" nodeType="tmRoot">
          <p:childTnLst>
            <p:seq>
              <p:cTn id="380" dur="indefinite" nodeType="mainSeq">
                <p:childTnLst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Retângulo 9"/>
          <p:cNvSpPr/>
          <p:nvPr/>
        </p:nvSpPr>
        <p:spPr>
          <a:xfrm>
            <a:off x="486000" y="1404000"/>
            <a:ext cx="817164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Exercício: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99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01" name="Imagem 2" descr=""/>
          <p:cNvPicPr/>
          <p:nvPr/>
        </p:nvPicPr>
        <p:blipFill>
          <a:blip r:embed="rId1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302" name="Imagem 3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303" name="Imagem 18" descr=""/>
          <p:cNvPicPr/>
          <p:nvPr/>
        </p:nvPicPr>
        <p:blipFill>
          <a:blip r:embed="rId3"/>
          <a:stretch/>
        </p:blipFill>
        <p:spPr>
          <a:xfrm>
            <a:off x="765000" y="1854720"/>
            <a:ext cx="7389360" cy="2365920"/>
          </a:xfrm>
          <a:prstGeom prst="rect">
            <a:avLst/>
          </a:prstGeom>
          <a:ln w="0">
            <a:noFill/>
          </a:ln>
        </p:spPr>
      </p:pic>
      <p:pic>
        <p:nvPicPr>
          <p:cNvPr id="304" name="Imagem 6" descr=""/>
          <p:cNvPicPr/>
          <p:nvPr/>
        </p:nvPicPr>
        <p:blipFill>
          <a:blip r:embed="rId4"/>
          <a:stretch/>
        </p:blipFill>
        <p:spPr>
          <a:xfrm>
            <a:off x="786600" y="4349520"/>
            <a:ext cx="628920" cy="447120"/>
          </a:xfrm>
          <a:prstGeom prst="rect">
            <a:avLst/>
          </a:prstGeom>
          <a:ln w="0">
            <a:noFill/>
          </a:ln>
        </p:spPr>
      </p:pic>
      <p:pic>
        <p:nvPicPr>
          <p:cNvPr id="305" name="Imagem 11" descr=""/>
          <p:cNvPicPr/>
          <p:nvPr/>
        </p:nvPicPr>
        <p:blipFill>
          <a:blip r:embed="rId5"/>
          <a:srcRect l="0" t="0" r="82131" b="0"/>
          <a:stretch/>
        </p:blipFill>
        <p:spPr>
          <a:xfrm>
            <a:off x="1403640" y="4421520"/>
            <a:ext cx="250920" cy="447120"/>
          </a:xfrm>
          <a:prstGeom prst="rect">
            <a:avLst/>
          </a:prstGeom>
          <a:ln w="0">
            <a:noFill/>
          </a:ln>
        </p:spPr>
      </p:pic>
      <p:pic>
        <p:nvPicPr>
          <p:cNvPr id="306" name="Imagem 14" descr=""/>
          <p:cNvPicPr/>
          <p:nvPr/>
        </p:nvPicPr>
        <p:blipFill>
          <a:blip r:embed="rId6"/>
          <a:srcRect l="57595" t="-20410" r="0" b="0"/>
          <a:stretch/>
        </p:blipFill>
        <p:spPr>
          <a:xfrm>
            <a:off x="1619640" y="4279680"/>
            <a:ext cx="651960" cy="58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etângulo 9"/>
          <p:cNvSpPr/>
          <p:nvPr/>
        </p:nvSpPr>
        <p:spPr>
          <a:xfrm>
            <a:off x="486000" y="1404000"/>
            <a:ext cx="817164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Exercício: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08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10" name="Imagem 2" descr=""/>
          <p:cNvPicPr/>
          <p:nvPr/>
        </p:nvPicPr>
        <p:blipFill>
          <a:blip r:embed="rId1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311" name="Imagem 3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312" name="Imagem 6" descr=""/>
          <p:cNvPicPr/>
          <p:nvPr/>
        </p:nvPicPr>
        <p:blipFill>
          <a:blip r:embed="rId3"/>
          <a:stretch/>
        </p:blipFill>
        <p:spPr>
          <a:xfrm>
            <a:off x="2123640" y="1447560"/>
            <a:ext cx="732960" cy="361440"/>
          </a:xfrm>
          <a:prstGeom prst="rect">
            <a:avLst/>
          </a:prstGeom>
          <a:ln w="0">
            <a:noFill/>
          </a:ln>
        </p:spPr>
      </p:pic>
      <p:pic>
        <p:nvPicPr>
          <p:cNvPr id="313" name="Imagem 11" descr=""/>
          <p:cNvPicPr/>
          <p:nvPr/>
        </p:nvPicPr>
        <p:blipFill>
          <a:blip r:embed="rId4"/>
          <a:stretch/>
        </p:blipFill>
        <p:spPr>
          <a:xfrm>
            <a:off x="1089360" y="1831320"/>
            <a:ext cx="3590640" cy="1085400"/>
          </a:xfrm>
          <a:prstGeom prst="rect">
            <a:avLst/>
          </a:prstGeom>
          <a:ln w="0">
            <a:noFill/>
          </a:ln>
        </p:spPr>
      </p:pic>
      <p:pic>
        <p:nvPicPr>
          <p:cNvPr id="314" name="Imagem 13" descr=""/>
          <p:cNvPicPr/>
          <p:nvPr/>
        </p:nvPicPr>
        <p:blipFill>
          <a:blip r:embed="rId5"/>
          <a:stretch/>
        </p:blipFill>
        <p:spPr>
          <a:xfrm>
            <a:off x="780120" y="3069000"/>
            <a:ext cx="7319880" cy="1871640"/>
          </a:xfrm>
          <a:prstGeom prst="rect">
            <a:avLst/>
          </a:prstGeom>
          <a:ln w="0">
            <a:noFill/>
          </a:ln>
        </p:spPr>
      </p:pic>
      <p:pic>
        <p:nvPicPr>
          <p:cNvPr id="315" name="Imagem 15" descr=""/>
          <p:cNvPicPr/>
          <p:nvPr/>
        </p:nvPicPr>
        <p:blipFill>
          <a:blip r:embed="rId6"/>
          <a:stretch/>
        </p:blipFill>
        <p:spPr>
          <a:xfrm>
            <a:off x="1089360" y="5140080"/>
            <a:ext cx="2561760" cy="80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6" dur="indefinite" restart="never" nodeType="tmRoot">
          <p:childTnLst>
            <p:seq>
              <p:cTn id="387" dur="indefinite" nodeType="mainSeq">
                <p:childTnLst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2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ângulo 9"/>
          <p:cNvSpPr/>
          <p:nvPr/>
        </p:nvSpPr>
        <p:spPr>
          <a:xfrm>
            <a:off x="432360" y="1558080"/>
            <a:ext cx="8171640" cy="48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2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INTRODUÇÃO: 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O caráter de ambas as cargas de torção e flexão pode tanto ser fixo (constante) quanto variar com o tempo.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Um eixo pode estar sujeito a torques alternados, repetidos e pulsantes.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comumente eixos possuem um número de degraus ou ressaltos onde o diâmetro mude para acomodar elementos fixados, como mancais, catracas, engrenagens etc.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2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03" name="Agrupar 4"/>
          <p:cNvGrpSpPr/>
          <p:nvPr/>
        </p:nvGrpSpPr>
        <p:grpSpPr>
          <a:xfrm>
            <a:off x="1907640" y="3528360"/>
            <a:ext cx="4575960" cy="1447560"/>
            <a:chOff x="1907640" y="3528360"/>
            <a:chExt cx="4575960" cy="1447560"/>
          </a:xfrm>
        </p:grpSpPr>
        <p:pic>
          <p:nvPicPr>
            <p:cNvPr id="104" name="Imagem 1" descr=""/>
            <p:cNvPicPr/>
            <p:nvPr/>
          </p:nvPicPr>
          <p:blipFill>
            <a:blip r:embed="rId1"/>
            <a:stretch/>
          </p:blipFill>
          <p:spPr>
            <a:xfrm>
              <a:off x="1907640" y="3662280"/>
              <a:ext cx="1314000" cy="1304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5" name="Imagem 2" descr=""/>
            <p:cNvPicPr/>
            <p:nvPr/>
          </p:nvPicPr>
          <p:blipFill>
            <a:blip r:embed="rId2"/>
            <a:stretch/>
          </p:blipFill>
          <p:spPr>
            <a:xfrm>
              <a:off x="3524400" y="3528360"/>
              <a:ext cx="1304640" cy="1447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6" name="Imagem 3" descr=""/>
            <p:cNvPicPr/>
            <p:nvPr/>
          </p:nvPicPr>
          <p:blipFill>
            <a:blip r:embed="rId3"/>
            <a:stretch/>
          </p:blipFill>
          <p:spPr>
            <a:xfrm>
              <a:off x="5131440" y="3578760"/>
              <a:ext cx="1352160" cy="13330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7" name="Retângulo 6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08" name="Imagem 8" descr=""/>
          <p:cNvPicPr/>
          <p:nvPr/>
        </p:nvPicPr>
        <p:blipFill>
          <a:blip r:embed="rId4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09" name="Imagem 13" descr="GVA1.jpg"/>
          <p:cNvPicPr/>
          <p:nvPr/>
        </p:nvPicPr>
        <p:blipFill>
          <a:blip r:embed="rId5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" dur="indefinite" restart="never" nodeType="tmRoot">
          <p:childTnLst>
            <p:seq>
              <p:cTn id="29" dur="indefinite" nodeType="mainSeq">
                <p:childTnLst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500"/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tângulo 9"/>
          <p:cNvSpPr/>
          <p:nvPr/>
        </p:nvSpPr>
        <p:spPr>
          <a:xfrm>
            <a:off x="486000" y="1404000"/>
            <a:ext cx="817164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Exercício: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17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8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19" name="Imagem 2" descr=""/>
          <p:cNvPicPr/>
          <p:nvPr/>
        </p:nvPicPr>
        <p:blipFill>
          <a:blip r:embed="rId1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320" name="Imagem 3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321" name="Imagem 6" descr=""/>
          <p:cNvPicPr/>
          <p:nvPr/>
        </p:nvPicPr>
        <p:blipFill>
          <a:blip r:embed="rId3"/>
          <a:stretch/>
        </p:blipFill>
        <p:spPr>
          <a:xfrm>
            <a:off x="2123640" y="1447560"/>
            <a:ext cx="732960" cy="361440"/>
          </a:xfrm>
          <a:prstGeom prst="rect">
            <a:avLst/>
          </a:prstGeom>
          <a:ln w="0">
            <a:noFill/>
          </a:ln>
        </p:spPr>
      </p:pic>
      <p:pic>
        <p:nvPicPr>
          <p:cNvPr id="322" name="Imagem 17" descr=""/>
          <p:cNvPicPr/>
          <p:nvPr/>
        </p:nvPicPr>
        <p:blipFill>
          <a:blip r:embed="rId4"/>
          <a:stretch/>
        </p:blipFill>
        <p:spPr>
          <a:xfrm>
            <a:off x="799920" y="1942200"/>
            <a:ext cx="4114440" cy="828360"/>
          </a:xfrm>
          <a:prstGeom prst="rect">
            <a:avLst/>
          </a:prstGeom>
          <a:ln w="0">
            <a:noFill/>
          </a:ln>
        </p:spPr>
      </p:pic>
      <p:pic>
        <p:nvPicPr>
          <p:cNvPr id="323" name="Imagem 5" descr=""/>
          <p:cNvPicPr/>
          <p:nvPr/>
        </p:nvPicPr>
        <p:blipFill>
          <a:blip r:embed="rId5"/>
          <a:stretch/>
        </p:blipFill>
        <p:spPr>
          <a:xfrm>
            <a:off x="756360" y="2803680"/>
            <a:ext cx="5466960" cy="732960"/>
          </a:xfrm>
          <a:prstGeom prst="rect">
            <a:avLst/>
          </a:prstGeom>
          <a:ln w="0">
            <a:noFill/>
          </a:ln>
        </p:spPr>
      </p:pic>
      <p:pic>
        <p:nvPicPr>
          <p:cNvPr id="324" name="Imagem 10" descr=""/>
          <p:cNvPicPr/>
          <p:nvPr/>
        </p:nvPicPr>
        <p:blipFill>
          <a:blip r:embed="rId6"/>
          <a:stretch/>
        </p:blipFill>
        <p:spPr>
          <a:xfrm>
            <a:off x="2107080" y="3618000"/>
            <a:ext cx="2761920" cy="456840"/>
          </a:xfrm>
          <a:prstGeom prst="rect">
            <a:avLst/>
          </a:prstGeom>
          <a:ln w="0">
            <a:noFill/>
          </a:ln>
        </p:spPr>
      </p:pic>
      <p:pic>
        <p:nvPicPr>
          <p:cNvPr id="325" name="Imagem 14" descr=""/>
          <p:cNvPicPr/>
          <p:nvPr/>
        </p:nvPicPr>
        <p:blipFill>
          <a:blip r:embed="rId7"/>
          <a:stretch/>
        </p:blipFill>
        <p:spPr>
          <a:xfrm>
            <a:off x="1085400" y="4758840"/>
            <a:ext cx="2076120" cy="1571400"/>
          </a:xfrm>
          <a:prstGeom prst="rect">
            <a:avLst/>
          </a:prstGeom>
          <a:ln w="0">
            <a:noFill/>
          </a:ln>
        </p:spPr>
      </p:pic>
      <p:pic>
        <p:nvPicPr>
          <p:cNvPr id="326" name="Imagem 18" descr=""/>
          <p:cNvPicPr/>
          <p:nvPr/>
        </p:nvPicPr>
        <p:blipFill>
          <a:blip r:embed="rId8"/>
          <a:stretch/>
        </p:blipFill>
        <p:spPr>
          <a:xfrm>
            <a:off x="4568760" y="4758840"/>
            <a:ext cx="1847520" cy="1590480"/>
          </a:xfrm>
          <a:prstGeom prst="rect">
            <a:avLst/>
          </a:prstGeom>
          <a:ln w="0">
            <a:noFill/>
          </a:ln>
        </p:spPr>
      </p:pic>
      <p:pic>
        <p:nvPicPr>
          <p:cNvPr id="327" name="Imagem 20" descr=""/>
          <p:cNvPicPr/>
          <p:nvPr/>
        </p:nvPicPr>
        <p:blipFill>
          <a:blip r:embed="rId9"/>
          <a:stretch/>
        </p:blipFill>
        <p:spPr>
          <a:xfrm>
            <a:off x="808920" y="4388040"/>
            <a:ext cx="5476680" cy="24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3" dur="indefinite" restart="never" nodeType="tmRoot">
          <p:childTnLst>
            <p:seq>
              <p:cTn id="404" dur="indefinite" nodeType="mainSeq">
                <p:childTnLst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7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2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tângulo 9"/>
          <p:cNvSpPr/>
          <p:nvPr/>
        </p:nvSpPr>
        <p:spPr>
          <a:xfrm>
            <a:off x="486000" y="1404000"/>
            <a:ext cx="817164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Exercício: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29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31" name="Imagem 2" descr=""/>
          <p:cNvPicPr/>
          <p:nvPr/>
        </p:nvPicPr>
        <p:blipFill>
          <a:blip r:embed="rId1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332" name="Imagem 3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333" name="Imagem 6" descr=""/>
          <p:cNvPicPr/>
          <p:nvPr/>
        </p:nvPicPr>
        <p:blipFill>
          <a:blip r:embed="rId3"/>
          <a:stretch/>
        </p:blipFill>
        <p:spPr>
          <a:xfrm>
            <a:off x="2123640" y="1447560"/>
            <a:ext cx="732960" cy="361440"/>
          </a:xfrm>
          <a:prstGeom prst="rect">
            <a:avLst/>
          </a:prstGeom>
          <a:ln w="0">
            <a:noFill/>
          </a:ln>
        </p:spPr>
      </p:pic>
      <p:pic>
        <p:nvPicPr>
          <p:cNvPr id="334" name="Imagem 8" descr=""/>
          <p:cNvPicPr/>
          <p:nvPr/>
        </p:nvPicPr>
        <p:blipFill>
          <a:blip r:embed="rId4"/>
          <a:stretch/>
        </p:blipFill>
        <p:spPr>
          <a:xfrm>
            <a:off x="894960" y="1915200"/>
            <a:ext cx="2457000" cy="266400"/>
          </a:xfrm>
          <a:prstGeom prst="rect">
            <a:avLst/>
          </a:prstGeom>
          <a:ln w="0">
            <a:noFill/>
          </a:ln>
        </p:spPr>
      </p:pic>
      <p:pic>
        <p:nvPicPr>
          <p:cNvPr id="335" name="Imagem 12" descr=""/>
          <p:cNvPicPr/>
          <p:nvPr/>
        </p:nvPicPr>
        <p:blipFill>
          <a:blip r:embed="rId5"/>
          <a:stretch/>
        </p:blipFill>
        <p:spPr>
          <a:xfrm>
            <a:off x="894960" y="2356200"/>
            <a:ext cx="2962080" cy="352080"/>
          </a:xfrm>
          <a:prstGeom prst="rect">
            <a:avLst/>
          </a:prstGeom>
          <a:ln w="0">
            <a:noFill/>
          </a:ln>
        </p:spPr>
      </p:pic>
      <p:pic>
        <p:nvPicPr>
          <p:cNvPr id="336" name="Imagem 15" descr=""/>
          <p:cNvPicPr/>
          <p:nvPr/>
        </p:nvPicPr>
        <p:blipFill>
          <a:blip r:embed="rId6"/>
          <a:stretch/>
        </p:blipFill>
        <p:spPr>
          <a:xfrm>
            <a:off x="833040" y="2997000"/>
            <a:ext cx="3314520" cy="647280"/>
          </a:xfrm>
          <a:prstGeom prst="rect">
            <a:avLst/>
          </a:prstGeom>
          <a:ln w="0">
            <a:noFill/>
          </a:ln>
        </p:spPr>
      </p:pic>
      <p:pic>
        <p:nvPicPr>
          <p:cNvPr id="337" name="Imagem 19" descr=""/>
          <p:cNvPicPr/>
          <p:nvPr/>
        </p:nvPicPr>
        <p:blipFill>
          <a:blip r:embed="rId7"/>
          <a:stretch/>
        </p:blipFill>
        <p:spPr>
          <a:xfrm>
            <a:off x="833040" y="3789000"/>
            <a:ext cx="5524200" cy="676080"/>
          </a:xfrm>
          <a:prstGeom prst="rect">
            <a:avLst/>
          </a:prstGeom>
          <a:ln w="0">
            <a:noFill/>
          </a:ln>
        </p:spPr>
      </p:pic>
      <p:pic>
        <p:nvPicPr>
          <p:cNvPr id="338" name="Imagem 21" descr=""/>
          <p:cNvPicPr/>
          <p:nvPr/>
        </p:nvPicPr>
        <p:blipFill>
          <a:blip r:embed="rId8"/>
          <a:stretch/>
        </p:blipFill>
        <p:spPr>
          <a:xfrm>
            <a:off x="290160" y="1343880"/>
            <a:ext cx="8314200" cy="4537440"/>
          </a:xfrm>
          <a:prstGeom prst="rect">
            <a:avLst/>
          </a:prstGeom>
          <a:ln w="0">
            <a:noFill/>
          </a:ln>
        </p:spPr>
      </p:pic>
      <p:sp>
        <p:nvSpPr>
          <p:cNvPr id="339" name="Conector reto 23"/>
          <p:cNvSpPr/>
          <p:nvPr/>
        </p:nvSpPr>
        <p:spPr>
          <a:xfrm flipV="1">
            <a:off x="1569960" y="1728360"/>
            <a:ext cx="360" cy="3735360"/>
          </a:xfrm>
          <a:prstGeom prst="line">
            <a:avLst/>
          </a:prstGeom>
          <a:ln>
            <a:solidFill>
              <a:srgbClr val="70ad47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9" dur="indefinite" restart="never" nodeType="tmRoot">
          <p:childTnLst>
            <p:seq>
              <p:cTn id="430" dur="indefinite" nodeType="mainSeq">
                <p:childTnLst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8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8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tângulo 9"/>
          <p:cNvSpPr/>
          <p:nvPr/>
        </p:nvSpPr>
        <p:spPr>
          <a:xfrm>
            <a:off x="486000" y="1404000"/>
            <a:ext cx="817164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Exercício: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41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2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43" name="Imagem 2" descr=""/>
          <p:cNvPicPr/>
          <p:nvPr/>
        </p:nvPicPr>
        <p:blipFill>
          <a:blip r:embed="rId1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344" name="Imagem 3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345" name="Imagem 6" descr=""/>
          <p:cNvPicPr/>
          <p:nvPr/>
        </p:nvPicPr>
        <p:blipFill>
          <a:blip r:embed="rId3"/>
          <a:stretch/>
        </p:blipFill>
        <p:spPr>
          <a:xfrm>
            <a:off x="2123640" y="1447560"/>
            <a:ext cx="732960" cy="361440"/>
          </a:xfrm>
          <a:prstGeom prst="rect">
            <a:avLst/>
          </a:prstGeom>
          <a:ln w="0">
            <a:noFill/>
          </a:ln>
        </p:spPr>
      </p:pic>
      <p:pic>
        <p:nvPicPr>
          <p:cNvPr id="346" name="Imagem 5" descr=""/>
          <p:cNvPicPr/>
          <p:nvPr/>
        </p:nvPicPr>
        <p:blipFill>
          <a:blip r:embed="rId4"/>
          <a:stretch/>
        </p:blipFill>
        <p:spPr>
          <a:xfrm>
            <a:off x="899640" y="1942920"/>
            <a:ext cx="3400200" cy="275760"/>
          </a:xfrm>
          <a:prstGeom prst="rect">
            <a:avLst/>
          </a:prstGeom>
          <a:ln w="0">
            <a:noFill/>
          </a:ln>
        </p:spPr>
      </p:pic>
      <p:pic>
        <p:nvPicPr>
          <p:cNvPr id="347" name="Imagem 10" descr=""/>
          <p:cNvPicPr/>
          <p:nvPr/>
        </p:nvPicPr>
        <p:blipFill>
          <a:blip r:embed="rId5"/>
          <a:stretch/>
        </p:blipFill>
        <p:spPr>
          <a:xfrm>
            <a:off x="1475640" y="2309400"/>
            <a:ext cx="3495240" cy="371160"/>
          </a:xfrm>
          <a:prstGeom prst="rect">
            <a:avLst/>
          </a:prstGeom>
          <a:ln w="0">
            <a:noFill/>
          </a:ln>
        </p:spPr>
      </p:pic>
      <p:pic>
        <p:nvPicPr>
          <p:cNvPr id="348" name="Imagem 12" descr=""/>
          <p:cNvPicPr/>
          <p:nvPr/>
        </p:nvPicPr>
        <p:blipFill>
          <a:blip r:embed="rId6"/>
          <a:stretch/>
        </p:blipFill>
        <p:spPr>
          <a:xfrm>
            <a:off x="1460520" y="2724120"/>
            <a:ext cx="3428640" cy="399600"/>
          </a:xfrm>
          <a:prstGeom prst="rect">
            <a:avLst/>
          </a:prstGeom>
          <a:ln w="0">
            <a:noFill/>
          </a:ln>
        </p:spPr>
      </p:pic>
      <p:pic>
        <p:nvPicPr>
          <p:cNvPr id="349" name="Imagem 14" descr=""/>
          <p:cNvPicPr/>
          <p:nvPr/>
        </p:nvPicPr>
        <p:blipFill>
          <a:blip r:embed="rId7"/>
          <a:stretch/>
        </p:blipFill>
        <p:spPr>
          <a:xfrm>
            <a:off x="1475640" y="3252960"/>
            <a:ext cx="1485720" cy="352080"/>
          </a:xfrm>
          <a:prstGeom prst="rect">
            <a:avLst/>
          </a:prstGeom>
          <a:ln w="0">
            <a:noFill/>
          </a:ln>
        </p:spPr>
      </p:pic>
      <p:pic>
        <p:nvPicPr>
          <p:cNvPr id="350" name="Imagem 16" descr=""/>
          <p:cNvPicPr/>
          <p:nvPr/>
        </p:nvPicPr>
        <p:blipFill>
          <a:blip r:embed="rId8"/>
          <a:stretch/>
        </p:blipFill>
        <p:spPr>
          <a:xfrm>
            <a:off x="1537920" y="3861000"/>
            <a:ext cx="952200" cy="29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tângulo 9"/>
          <p:cNvSpPr/>
          <p:nvPr/>
        </p:nvSpPr>
        <p:spPr>
          <a:xfrm>
            <a:off x="486000" y="1404000"/>
            <a:ext cx="817164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Exercício: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52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54" name="Imagem 2" descr=""/>
          <p:cNvPicPr/>
          <p:nvPr/>
        </p:nvPicPr>
        <p:blipFill>
          <a:blip r:embed="rId1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355" name="Imagem 3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356" name="Imagem 6" descr=""/>
          <p:cNvPicPr/>
          <p:nvPr/>
        </p:nvPicPr>
        <p:blipFill>
          <a:blip r:embed="rId3"/>
          <a:stretch/>
        </p:blipFill>
        <p:spPr>
          <a:xfrm>
            <a:off x="2123640" y="1447560"/>
            <a:ext cx="732960" cy="361440"/>
          </a:xfrm>
          <a:prstGeom prst="rect">
            <a:avLst/>
          </a:prstGeom>
          <a:ln w="0">
            <a:noFill/>
          </a:ln>
        </p:spPr>
      </p:pic>
      <p:pic>
        <p:nvPicPr>
          <p:cNvPr id="357" name="Imagem 5" descr=""/>
          <p:cNvPicPr/>
          <p:nvPr/>
        </p:nvPicPr>
        <p:blipFill>
          <a:blip r:embed="rId4"/>
          <a:stretch/>
        </p:blipFill>
        <p:spPr>
          <a:xfrm>
            <a:off x="971640" y="1900080"/>
            <a:ext cx="942480" cy="247320"/>
          </a:xfrm>
          <a:prstGeom prst="rect">
            <a:avLst/>
          </a:prstGeom>
          <a:ln w="0">
            <a:noFill/>
          </a:ln>
        </p:spPr>
      </p:pic>
      <p:pic>
        <p:nvPicPr>
          <p:cNvPr id="358" name="Imagem 10" descr=""/>
          <p:cNvPicPr/>
          <p:nvPr/>
        </p:nvPicPr>
        <p:blipFill>
          <a:blip r:embed="rId5"/>
          <a:stretch/>
        </p:blipFill>
        <p:spPr>
          <a:xfrm>
            <a:off x="1194120" y="2352240"/>
            <a:ext cx="3485880" cy="818640"/>
          </a:xfrm>
          <a:prstGeom prst="rect">
            <a:avLst/>
          </a:prstGeom>
          <a:ln w="0">
            <a:noFill/>
          </a:ln>
        </p:spPr>
      </p:pic>
      <p:pic>
        <p:nvPicPr>
          <p:cNvPr id="359" name="Imagem 12" descr=""/>
          <p:cNvPicPr/>
          <p:nvPr/>
        </p:nvPicPr>
        <p:blipFill>
          <a:blip r:embed="rId6"/>
          <a:stretch/>
        </p:blipFill>
        <p:spPr>
          <a:xfrm>
            <a:off x="1194120" y="3247200"/>
            <a:ext cx="971280" cy="22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tângulo 9"/>
          <p:cNvSpPr/>
          <p:nvPr/>
        </p:nvSpPr>
        <p:spPr>
          <a:xfrm>
            <a:off x="461880" y="3429000"/>
            <a:ext cx="8171640" cy="22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Aft>
                <a:spcPts val="1199"/>
              </a:spcAft>
              <a:buNone/>
            </a:pPr>
            <a:r>
              <a:rPr b="1" lang="pt-BR" sz="6600" spc="-1" strike="noStrike">
                <a:solidFill>
                  <a:srgbClr val="000000"/>
                </a:solidFill>
                <a:latin typeface="Times New Roman"/>
                <a:ea typeface="Calibri"/>
              </a:rPr>
              <a:t>FIM</a:t>
            </a:r>
            <a:endParaRPr b="0" lang="en-US" sz="66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6600" spc="-1" strike="noStrike">
              <a:latin typeface="Arial"/>
            </a:endParaRPr>
          </a:p>
        </p:txBody>
      </p:sp>
      <p:sp>
        <p:nvSpPr>
          <p:cNvPr id="361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63" name="Imagem 2" descr=""/>
          <p:cNvPicPr/>
          <p:nvPr/>
        </p:nvPicPr>
        <p:blipFill>
          <a:blip r:embed="rId1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364" name="Imagem 3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tângulo 9"/>
          <p:cNvSpPr/>
          <p:nvPr/>
        </p:nvSpPr>
        <p:spPr>
          <a:xfrm>
            <a:off x="432360" y="1558080"/>
            <a:ext cx="8171640" cy="58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2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CONEXÕES E CONCENTRAÇÃO DE TENSÕES: 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É mais comum que os eixos tenham um número de degraus ou ressaltos onde o diâmetro mude para acomodar elementos fixados, como mancais, catracas, engrenagens, etc.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Degraus ou ressaltos são necessários para prover precisão e uma localização axial consistente dos elementos fixados, bem como para criar um diâmetro apropriado para alojar peças padronizadas, como mancais.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Chavetas, anéis retentores ou pinos transversais são frequentemente usados para segurar elementos fixados ao eixo a fim de transmitir o torque requerido ou para prender a parte axialmente.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Cada uma dessas mudanças no contorno contribuirão para alguma concentração de tensões e isso deve ser incluído nos cálculos das tensões de fadiga para o eixo.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11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13" name="Imagem 2" descr=""/>
          <p:cNvPicPr/>
          <p:nvPr/>
        </p:nvPicPr>
        <p:blipFill>
          <a:blip r:embed="rId1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14" name="Imagem 3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115" name="Imagem 4" descr=""/>
          <p:cNvPicPr/>
          <p:nvPr/>
        </p:nvPicPr>
        <p:blipFill>
          <a:blip r:embed="rId3"/>
          <a:stretch/>
        </p:blipFill>
        <p:spPr>
          <a:xfrm>
            <a:off x="1333800" y="-699120"/>
            <a:ext cx="6667200" cy="225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" dur="indefinite" restart="never" nodeType="tmRoot">
          <p:childTnLst>
            <p:seq>
              <p:cTn id="49" dur="indefinite" nodeType="mainSeq">
                <p:childTnLst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500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5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500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" dur="500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tângulo 9"/>
          <p:cNvSpPr/>
          <p:nvPr/>
        </p:nvSpPr>
        <p:spPr>
          <a:xfrm>
            <a:off x="432360" y="1403640"/>
            <a:ext cx="8171640" cy="57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2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MATERIAIS PARA EIXO: 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O aço é a escolha lógica para o material de eixo por causa do seu elevado módulo de elasticidade, embora o ferro fundido ou nodular seja também usado algumas vezes, especialmente se as engrenagens e outras junções forem integralmente fundidas com o eixo.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O bronze ou o aço inoxidável é usado às vezes para ambientes marítimos ou corrosivos.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Aço endurecido total ou parcialmente pode ser a melhor escolha de material para o eixo, em locais onde o eixo se apoia no mancal, girando dentro de um mancal de deslizamento, a dureza pode tornar-se um aspecto relevante. 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A maior parte dos eixos de máquinas é feita de aço de baixo ou médio carbono, obtido por laminação a frio ou a quente, embora aços-liga sejam também usados quando se precisa de sua alta resistência;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17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19" name="Imagem 2" descr=""/>
          <p:cNvPicPr/>
          <p:nvPr/>
        </p:nvPicPr>
        <p:blipFill>
          <a:blip r:embed="rId1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20" name="Imagem 3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>
                <p:childTnLst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6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1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6" dur="500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tângulo 9"/>
          <p:cNvSpPr/>
          <p:nvPr/>
        </p:nvSpPr>
        <p:spPr>
          <a:xfrm>
            <a:off x="432360" y="1558080"/>
            <a:ext cx="8171640" cy="466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2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TENSÕES EM EIXOS: 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Tensões flutuantes devido flexão e torção, alternadas e médias: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Onde  e  são, o fator de concentração de fadiga para flexão e torção respectivamente.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Sendo o eixo sólido com seção transversal circular: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2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23" name="Imagem 1" descr=""/>
          <p:cNvPicPr/>
          <p:nvPr/>
        </p:nvPicPr>
        <p:blipFill>
          <a:blip r:embed="rId1"/>
          <a:stretch/>
        </p:blipFill>
        <p:spPr>
          <a:xfrm>
            <a:off x="3161160" y="2843280"/>
            <a:ext cx="2714400" cy="1171080"/>
          </a:xfrm>
          <a:prstGeom prst="rect">
            <a:avLst/>
          </a:prstGeom>
          <a:ln w="0">
            <a:noFill/>
          </a:ln>
        </p:spPr>
      </p:pic>
      <p:pic>
        <p:nvPicPr>
          <p:cNvPr id="124" name="Imagem 2" descr=""/>
          <p:cNvPicPr/>
          <p:nvPr/>
        </p:nvPicPr>
        <p:blipFill>
          <a:blip r:embed="rId2"/>
          <a:stretch/>
        </p:blipFill>
        <p:spPr>
          <a:xfrm>
            <a:off x="3133800" y="5299920"/>
            <a:ext cx="2876040" cy="1514160"/>
          </a:xfrm>
          <a:prstGeom prst="rect">
            <a:avLst/>
          </a:prstGeom>
          <a:ln w="0">
            <a:noFill/>
          </a:ln>
        </p:spPr>
      </p:pic>
      <p:sp>
        <p:nvSpPr>
          <p:cNvPr id="125" name="Retângulo 3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26" name="Imagem 4" descr=""/>
          <p:cNvPicPr/>
          <p:nvPr/>
        </p:nvPicPr>
        <p:blipFill>
          <a:blip r:embed="rId3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27" name="Imagem 5" descr="GVA1.jpg"/>
          <p:cNvPicPr/>
          <p:nvPr/>
        </p:nvPicPr>
        <p:blipFill>
          <a:blip r:embed="rId4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3" dur="500"/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3" dur="500"/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8" dur="500"/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tângulo 9"/>
          <p:cNvSpPr/>
          <p:nvPr/>
        </p:nvSpPr>
        <p:spPr>
          <a:xfrm>
            <a:off x="432360" y="1558080"/>
            <a:ext cx="8171640" cy="466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2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TENSÕES EM EIXOS: 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Aplicando a teoria de falha, de acordo com Von Mises para eixos rotativos, circulares sólidos, sem carga axial: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Utilizando o critério de Goodman modificado: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ou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9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30" name="Imagem 3" descr=""/>
          <p:cNvPicPr/>
          <p:nvPr/>
        </p:nvPicPr>
        <p:blipFill>
          <a:blip r:embed="rId1"/>
          <a:stretch/>
        </p:blipFill>
        <p:spPr>
          <a:xfrm>
            <a:off x="2109960" y="2941920"/>
            <a:ext cx="4924080" cy="1599840"/>
          </a:xfrm>
          <a:prstGeom prst="rect">
            <a:avLst/>
          </a:prstGeom>
          <a:ln w="0">
            <a:noFill/>
          </a:ln>
        </p:spPr>
      </p:pic>
      <p:pic>
        <p:nvPicPr>
          <p:cNvPr id="131" name="Imagem 5" descr=""/>
          <p:cNvPicPr/>
          <p:nvPr/>
        </p:nvPicPr>
        <p:blipFill>
          <a:blip r:embed="rId2"/>
          <a:stretch/>
        </p:blipFill>
        <p:spPr>
          <a:xfrm>
            <a:off x="3913560" y="4834080"/>
            <a:ext cx="1209240" cy="561600"/>
          </a:xfrm>
          <a:prstGeom prst="rect">
            <a:avLst/>
          </a:prstGeom>
          <a:ln w="0">
            <a:noFill/>
          </a:ln>
        </p:spPr>
      </p:pic>
      <p:pic>
        <p:nvPicPr>
          <p:cNvPr id="132" name="Imagem 6" descr=""/>
          <p:cNvPicPr/>
          <p:nvPr/>
        </p:nvPicPr>
        <p:blipFill>
          <a:blip r:embed="rId3"/>
          <a:stretch/>
        </p:blipFill>
        <p:spPr>
          <a:xfrm>
            <a:off x="1275120" y="5373360"/>
            <a:ext cx="6486120" cy="666360"/>
          </a:xfrm>
          <a:prstGeom prst="rect">
            <a:avLst/>
          </a:prstGeom>
          <a:ln w="0">
            <a:noFill/>
          </a:ln>
        </p:spPr>
      </p:pic>
      <p:pic>
        <p:nvPicPr>
          <p:cNvPr id="133" name="Imagem 8" descr=""/>
          <p:cNvPicPr/>
          <p:nvPr/>
        </p:nvPicPr>
        <p:blipFill>
          <a:blip r:embed="rId4"/>
          <a:stretch/>
        </p:blipFill>
        <p:spPr>
          <a:xfrm>
            <a:off x="1230840" y="6095880"/>
            <a:ext cx="6648120" cy="685440"/>
          </a:xfrm>
          <a:prstGeom prst="rect">
            <a:avLst/>
          </a:prstGeom>
          <a:ln w="0">
            <a:noFill/>
          </a:ln>
        </p:spPr>
      </p:pic>
      <p:sp>
        <p:nvSpPr>
          <p:cNvPr id="134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35" name="Imagem 2" descr=""/>
          <p:cNvPicPr/>
          <p:nvPr/>
        </p:nvPicPr>
        <p:blipFill>
          <a:blip r:embed="rId5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36" name="Imagem 4" descr="GVA1.jpg"/>
          <p:cNvPicPr/>
          <p:nvPr/>
        </p:nvPicPr>
        <p:blipFill>
          <a:blip r:embed="rId6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4" dur="indefinite" restart="never" nodeType="tmRoot">
          <p:childTnLst>
            <p:seq>
              <p:cTn id="125" dur="indefinite" nodeType="mainSeq">
                <p:childTnLst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0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0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3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tângulo 9"/>
          <p:cNvSpPr/>
          <p:nvPr/>
        </p:nvSpPr>
        <p:spPr>
          <a:xfrm>
            <a:off x="432360" y="1558080"/>
            <a:ext cx="8171640" cy="40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2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TENSÕES EM EIXOS: 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A Os critérios de Goodman e de  Gerber não se resguardam quanto ao escoamento, sendo necessário uma verificação separada para o escoamento: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Para verificação do escoamento: 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38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" name="Retângulo 1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40" name="Imagem 2" descr=""/>
          <p:cNvPicPr/>
          <p:nvPr/>
        </p:nvPicPr>
        <p:blipFill>
          <a:blip r:embed="rId1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41" name="Imagem 4" descr="GVA1.jpg"/>
          <p:cNvPicPr/>
          <p:nvPr/>
        </p:nvPicPr>
        <p:blipFill>
          <a:blip r:embed="rId2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142" name="Imagem 11" descr=""/>
          <p:cNvPicPr/>
          <p:nvPr/>
        </p:nvPicPr>
        <p:blipFill>
          <a:blip r:embed="rId3"/>
          <a:stretch/>
        </p:blipFill>
        <p:spPr>
          <a:xfrm>
            <a:off x="2039760" y="3398760"/>
            <a:ext cx="5057280" cy="1247400"/>
          </a:xfrm>
          <a:prstGeom prst="rect">
            <a:avLst/>
          </a:prstGeom>
          <a:ln w="0">
            <a:noFill/>
          </a:ln>
        </p:spPr>
      </p:pic>
      <p:pic>
        <p:nvPicPr>
          <p:cNvPr id="143" name="Imagem 13" descr=""/>
          <p:cNvPicPr/>
          <p:nvPr/>
        </p:nvPicPr>
        <p:blipFill>
          <a:blip r:embed="rId4"/>
          <a:stretch/>
        </p:blipFill>
        <p:spPr>
          <a:xfrm>
            <a:off x="3924000" y="5263920"/>
            <a:ext cx="971280" cy="561600"/>
          </a:xfrm>
          <a:prstGeom prst="rect">
            <a:avLst/>
          </a:prstGeom>
          <a:ln w="0">
            <a:noFill/>
          </a:ln>
        </p:spPr>
      </p:pic>
      <p:pic>
        <p:nvPicPr>
          <p:cNvPr id="144" name="Imagem 15" descr=""/>
          <p:cNvPicPr/>
          <p:nvPr/>
        </p:nvPicPr>
        <p:blipFill>
          <a:blip r:embed="rId5"/>
          <a:stretch/>
        </p:blipFill>
        <p:spPr>
          <a:xfrm>
            <a:off x="539280" y="5825880"/>
            <a:ext cx="8171640" cy="91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7" dur="indefinite" restart="never" nodeType="tmRoot">
          <p:childTnLst>
            <p:seq>
              <p:cTn id="158" dur="indefinite" nodeType="mainSeq">
                <p:childTnLst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3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3" dur="500"/>
                                        <p:tgtEl>
                                          <p:spTgt spid="1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tângulo 9"/>
          <p:cNvSpPr/>
          <p:nvPr/>
        </p:nvSpPr>
        <p:spPr>
          <a:xfrm>
            <a:off x="323640" y="1124640"/>
            <a:ext cx="8171640" cy="435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2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TENSÕES EM EIXOS: 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Utilizando o critério de Soderberg: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Ou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Onde 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Para torção e flexão constante, </a:t>
            </a:r>
            <a:r>
              <a:rPr b="0" i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M</a:t>
            </a:r>
            <a:r>
              <a:rPr b="0" i="1" lang="pt-BR" sz="1600" spc="-1" strike="noStrike">
                <a:solidFill>
                  <a:srgbClr val="000000"/>
                </a:solidFill>
                <a:latin typeface="Times New Roman"/>
                <a:ea typeface="Calibri"/>
              </a:rPr>
              <a:t>m</a:t>
            </a: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 e </a:t>
            </a:r>
            <a:r>
              <a:rPr b="0" i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T</a:t>
            </a:r>
            <a:r>
              <a:rPr b="0" i="1" lang="pt-BR" sz="1600" spc="-1" strike="noStrike">
                <a:solidFill>
                  <a:srgbClr val="000000"/>
                </a:solidFill>
                <a:latin typeface="Times New Roman"/>
                <a:ea typeface="Calibri"/>
              </a:rPr>
              <a:t>a</a:t>
            </a: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 são nulos.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6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7" name="Imagem 2" descr=""/>
          <p:cNvPicPr/>
          <p:nvPr/>
        </p:nvPicPr>
        <p:blipFill>
          <a:blip r:embed="rId1"/>
          <a:stretch/>
        </p:blipFill>
        <p:spPr>
          <a:xfrm>
            <a:off x="1348560" y="3067560"/>
            <a:ext cx="6229080" cy="637920"/>
          </a:xfrm>
          <a:prstGeom prst="rect">
            <a:avLst/>
          </a:prstGeom>
          <a:ln w="0">
            <a:noFill/>
          </a:ln>
        </p:spPr>
      </p:pic>
      <p:pic>
        <p:nvPicPr>
          <p:cNvPr id="148" name="Imagem 4" descr=""/>
          <p:cNvPicPr/>
          <p:nvPr/>
        </p:nvPicPr>
        <p:blipFill>
          <a:blip r:embed="rId2"/>
          <a:stretch/>
        </p:blipFill>
        <p:spPr>
          <a:xfrm>
            <a:off x="1290240" y="3886920"/>
            <a:ext cx="6562440" cy="628200"/>
          </a:xfrm>
          <a:prstGeom prst="rect">
            <a:avLst/>
          </a:prstGeom>
          <a:ln w="0">
            <a:noFill/>
          </a:ln>
        </p:spPr>
      </p:pic>
      <p:pic>
        <p:nvPicPr>
          <p:cNvPr id="149" name="Imagem 1" descr=""/>
          <p:cNvPicPr/>
          <p:nvPr/>
        </p:nvPicPr>
        <p:blipFill>
          <a:blip r:embed="rId3"/>
          <a:stretch/>
        </p:blipFill>
        <p:spPr>
          <a:xfrm>
            <a:off x="1743840" y="4866480"/>
            <a:ext cx="3543120" cy="323640"/>
          </a:xfrm>
          <a:prstGeom prst="rect">
            <a:avLst/>
          </a:prstGeom>
          <a:ln w="0">
            <a:noFill/>
          </a:ln>
        </p:spPr>
      </p:pic>
      <p:sp>
        <p:nvSpPr>
          <p:cNvPr id="150" name="Retângulo 3"/>
          <p:cNvSpPr/>
          <p:nvPr/>
        </p:nvSpPr>
        <p:spPr>
          <a:xfrm>
            <a:off x="6178320" y="4691880"/>
            <a:ext cx="2798280" cy="17658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q - sensitividade de entalhe, 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- fator de concentração de tensão; 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- fator de concentração de tensão de fadiga.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" name="Retângulo 5"/>
          <p:cNvSpPr/>
          <p:nvPr/>
        </p:nvSpPr>
        <p:spPr>
          <a:xfrm>
            <a:off x="503640" y="36720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52" name="Imagem 6" descr=""/>
          <p:cNvPicPr/>
          <p:nvPr/>
        </p:nvPicPr>
        <p:blipFill>
          <a:blip r:embed="rId4"/>
          <a:stretch/>
        </p:blipFill>
        <p:spPr>
          <a:xfrm>
            <a:off x="611640" y="-493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53" name="Imagem 8" descr="GVA1.jpg"/>
          <p:cNvPicPr/>
          <p:nvPr/>
        </p:nvPicPr>
        <p:blipFill>
          <a:blip r:embed="rId5"/>
          <a:stretch/>
        </p:blipFill>
        <p:spPr>
          <a:xfrm>
            <a:off x="7380360" y="297360"/>
            <a:ext cx="1449000" cy="8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4" dur="indefinite" restart="never" nodeType="tmRoot">
          <p:childTnLst>
            <p:seq>
              <p:cTn id="185" dur="indefinite" nodeType="mainSeq">
                <p:childTnLst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0" dur="50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3" dur="50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3" dur="500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1" dur="500"/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2" dur="500"/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8E841C8276FE4B8E5F5E154D24A12E" ma:contentTypeVersion="8" ma:contentTypeDescription="Create a new document." ma:contentTypeScope="" ma:versionID="f26fa30a0659cd580432125d3e544ca9">
  <xsd:schema xmlns:xsd="http://www.w3.org/2001/XMLSchema" xmlns:xs="http://www.w3.org/2001/XMLSchema" xmlns:p="http://schemas.microsoft.com/office/2006/metadata/properties" xmlns:ns3="f064b72e-6235-4c0f-91b5-98f3b62369a7" targetNamespace="http://schemas.microsoft.com/office/2006/metadata/properties" ma:root="true" ma:fieldsID="fa5e186a6974206b181a052e17a1a8db" ns3:_="">
    <xsd:import namespace="f064b72e-6235-4c0f-91b5-98f3b62369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4b72e-6235-4c0f-91b5-98f3b62369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BBC6EE-CD6D-4FA9-83A3-1D7E6614AD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B1ADFB-0DED-464E-B5C0-3D50D411F3D4}">
  <ds:schemaRefs>
    <ds:schemaRef ds:uri="http://www.w3.org/XML/1998/namespace"/>
    <ds:schemaRef ds:uri="http://schemas.openxmlformats.org/package/2006/metadata/core-properties"/>
    <ds:schemaRef ds:uri="http://purl.org/dc/elements/1.1/"/>
    <ds:schemaRef ds:uri="f064b72e-6235-4c0f-91b5-98f3b62369a7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9419202-A43D-456F-9826-4134D7473D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64b72e-6235-4c0f-91b5-98f3b62369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12701</TotalTime>
  <Application>LibreOffice/7.3.7.2$Linux_X86_64 LibreOffice_project/30$Build-2</Application>
  <AppVersion>15.0000</AppVersion>
  <Words>1225</Words>
  <Paragraphs>136</Paragraphs>
  <Company>DEMEC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2003-01-23T14:07:52Z</dcterms:created>
  <dc:creator>gustavo</dc:creator>
  <dc:description/>
  <dc:language>en-US</dc:language>
  <cp:lastModifiedBy/>
  <dcterms:modified xsi:type="dcterms:W3CDTF">2023-11-03T01:16:14Z</dcterms:modified>
  <cp:revision>1244</cp:revision>
  <dc:subject/>
  <dc:title>Slide sem título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0x010100268E841C8276FE4B8E5F5E154D24A12E</vt:lpwstr>
  </property>
  <property fmtid="{D5CDD505-2E9C-101B-9397-08002B2CF9AE}" pid="3" name="Notes">
    <vt:i4>1</vt:i4>
  </property>
  <property fmtid="{D5CDD505-2E9C-101B-9397-08002B2CF9AE}" pid="4" name="PresentationFormat">
    <vt:lpwstr>Apresentação na tela (4:3)</vt:lpwstr>
  </property>
  <property fmtid="{D5CDD505-2E9C-101B-9397-08002B2CF9AE}" pid="5" name="Slides">
    <vt:i4>34</vt:i4>
  </property>
</Properties>
</file>